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169.xml" ContentType="application/vnd.openxmlformats-officedocument.presentationml.slide+xml"/>
  <Override PartName="/ppt/slides/slide221.xml" ContentType="application/vnd.openxmlformats-officedocument.presentationml.slide+xml"/>
  <Override PartName="/ppt/slides/slide308.xml" ContentType="application/vnd.openxmlformats-officedocument.presentationml.slide+xml"/>
  <Override PartName="/ppt/slides/slide319.xml" ContentType="application/vnd.openxmlformats-officedocument.presentationml.slide+xml"/>
  <Override PartName="/ppt/slides/slide355.xml" ContentType="application/vnd.openxmlformats-officedocument.presentationml.slide+xml"/>
  <Override PartName="/ppt/slides/slide366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344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333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00.xml" ContentType="application/vnd.openxmlformats-officedocument.presentationml.slide+xml"/>
  <Override PartName="/ppt/slides/slide31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theme/theme2.xml" ContentType="application/vnd.openxmlformats-officedocument.them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26.xml" ContentType="application/vnd.openxmlformats-officedocument.presentationml.slide+xml"/>
  <Override PartName="/ppt/slides/slide262.xml" ContentType="application/vnd.openxmlformats-officedocument.presentationml.slide+xml"/>
  <Override PartName="/ppt/slides/slide273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240.xml" ContentType="application/vnd.openxmlformats-officedocument.presentationml.slide+xml"/>
  <Override PartName="/ppt/slides/slide327.xml" ContentType="application/vnd.openxmlformats-officedocument.presentationml.slide+xml"/>
  <Override PartName="/ppt/slides/slide338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78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341.xml" ContentType="application/vnd.openxmlformats-officedocument.presentationml.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267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s/slide234.xml" ContentType="application/vnd.openxmlformats-officedocument.presentationml.slide+xml"/>
  <Override PartName="/ppt/slides/slide245.xml" ContentType="application/vnd.openxmlformats-officedocument.presentationml.slide+xml"/>
  <Override PartName="/ppt/slides/slide281.xml" ContentType="application/vnd.openxmlformats-officedocument.presentationml.slide+xml"/>
  <Override PartName="/ppt/slides/slide292.xml" ContentType="application/vnd.openxmlformats-officedocument.presentationml.slide+xml"/>
  <Default Extension="wmf" ContentType="image/x-wmf"/>
  <Override PartName="/ppt/slides/slide41.xml" ContentType="application/vnd.openxmlformats-officedocument.presentationml.slide+xml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57.xml" ContentType="application/vnd.openxmlformats-officedocument.presentationml.slide+xml"/>
  <Override PartName="/ppt/slides/slide368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346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335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297.xml" ContentType="application/vnd.openxmlformats-officedocument.presentationml.slide+xml"/>
  <Override PartName="/ppt/slides/slide302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s/slide217.xml" ContentType="application/vnd.openxmlformats-officedocument.presentationml.slide+xml"/>
  <Override PartName="/ppt/slides/slide228.xml" ContentType="application/vnd.openxmlformats-officedocument.presentationml.slide+xml"/>
  <Override PartName="/ppt/slides/slide264.xml" ContentType="application/vnd.openxmlformats-officedocument.presentationml.slide+xml"/>
  <Override PartName="/ppt/slides/slide275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242.xml" ContentType="application/vnd.openxmlformats-officedocument.presentationml.slide+xml"/>
  <Override PartName="/ppt/slides/slide32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231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343.xml" ContentType="application/vnd.openxmlformats-officedocument.presentationml.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69.xml" ContentType="application/vnd.openxmlformats-officedocument.presentationml.slide+xml"/>
  <Override PartName="/ppt/slides/slide32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3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s/slide236.xml" ContentType="application/vnd.openxmlformats-officedocument.presentationml.slide+xml"/>
  <Override PartName="/ppt/slides/slide247.xml" ContentType="application/vnd.openxmlformats-officedocument.presentationml.slide+xml"/>
  <Override PartName="/ppt/slides/slide283.xml" ContentType="application/vnd.openxmlformats-officedocument.presentationml.slide+xml"/>
  <Override PartName="/ppt/slides/slide29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48.xml" ContentType="application/vnd.openxmlformats-officedocument.presentationml.slide+xml"/>
  <Override PartName="/ppt/slides/slide359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337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326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299.xml" ContentType="application/vnd.openxmlformats-officedocument.presentationml.slide+xml"/>
  <Override PartName="/ppt/slides/slide304.xml" ContentType="application/vnd.openxmlformats-officedocument.presentationml.slide+xml"/>
  <Override PartName="/ppt/slides/slide315.xml" ContentType="application/vnd.openxmlformats-officedocument.presentationml.slide+xml"/>
  <Override PartName="/ppt/slides/slide351.xml" ContentType="application/vnd.openxmlformats-officedocument.presentationml.slide+xml"/>
  <Override PartName="/ppt/slides/slide362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340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slides/slide219.xml" ContentType="application/vnd.openxmlformats-officedocument.presentationml.slide+xml"/>
  <Override PartName="/ppt/slides/slide255.xml" ContentType="application/vnd.openxmlformats-officedocument.presentationml.slide+xml"/>
  <Override PartName="/ppt/slides/slide26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367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s/slide222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34.xml" ContentType="application/vnd.openxmlformats-officedocument.presentationml.slide+xml"/>
  <Override PartName="/ppt/slides/slide370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31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38.xml" ContentType="application/vnd.openxmlformats-officedocument.presentationml.slide+xml"/>
  <Override PartName="/ppt/slides/slide249.xml" ContentType="application/vnd.openxmlformats-officedocument.presentationml.slide+xml"/>
  <Override PartName="/ppt/slides/slide285.xml" ContentType="application/vnd.openxmlformats-officedocument.presentationml.slide+xml"/>
  <Override PartName="/ppt/slides/slide296.xml" ContentType="application/vnd.openxmlformats-officedocument.presentationml.slide+xml"/>
  <Override PartName="/ppt/slides/slide30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41.xml" ContentType="application/vnd.openxmlformats-officedocument.presentationml.slide+xml"/>
  <Override PartName="/ppt/slides/slide252.xml" ContentType="application/vnd.openxmlformats-officedocument.presentationml.slide+xml"/>
  <Override PartName="/ppt/slides/slide339.xml" ContentType="application/vnd.openxmlformats-officedocument.presentationml.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17.xml" ContentType="application/vnd.openxmlformats-officedocument.presentationml.slide+xml"/>
  <Override PartName="/ppt/slides/slide353.xml" ContentType="application/vnd.openxmlformats-officedocument.presentationml.slide+xml"/>
  <Override PartName="/ppt/slides/slide364.xml" ContentType="application/vnd.openxmlformats-officedocument.presentationml.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34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331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57.xml" ContentType="application/vnd.openxmlformats-officedocument.presentationml.slide+xml"/>
  <Override PartName="/ppt/slides/slide268.xml" ContentType="application/vnd.openxmlformats-officedocument.presentationml.slide+xml"/>
  <Override PartName="/ppt/slides/slide32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369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24.xml" ContentType="application/vnd.openxmlformats-officedocument.presentationml.slide+xml"/>
  <Override PartName="/ppt/slides/slide260.xml" ContentType="application/vnd.openxmlformats-officedocument.presentationml.slide+xml"/>
  <Override PartName="/ppt/slides/slide271.xml" ContentType="application/vnd.openxmlformats-officedocument.presentationml.slide+xml"/>
  <Override PartName="/ppt/slides/slide358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notesMasters/notesMaster1.xml" ContentType="application/vnd.openxmlformats-officedocument.presentationml.notes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4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62" r:id="rId9"/>
    <p:sldId id="26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639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  <p:sldId id="410" r:id="rId144"/>
    <p:sldId id="640" r:id="rId145"/>
    <p:sldId id="411" r:id="rId146"/>
    <p:sldId id="412" r:id="rId147"/>
    <p:sldId id="413" r:id="rId148"/>
    <p:sldId id="414" r:id="rId149"/>
    <p:sldId id="415" r:id="rId150"/>
    <p:sldId id="416" r:id="rId151"/>
    <p:sldId id="417" r:id="rId152"/>
    <p:sldId id="418" r:id="rId153"/>
    <p:sldId id="419" r:id="rId154"/>
    <p:sldId id="420" r:id="rId155"/>
    <p:sldId id="421" r:id="rId156"/>
    <p:sldId id="422" r:id="rId157"/>
    <p:sldId id="423" r:id="rId158"/>
    <p:sldId id="424" r:id="rId159"/>
    <p:sldId id="425" r:id="rId160"/>
    <p:sldId id="426" r:id="rId161"/>
    <p:sldId id="427" r:id="rId162"/>
    <p:sldId id="428" r:id="rId163"/>
    <p:sldId id="429" r:id="rId164"/>
    <p:sldId id="430" r:id="rId165"/>
    <p:sldId id="431" r:id="rId166"/>
    <p:sldId id="432" r:id="rId167"/>
    <p:sldId id="433" r:id="rId168"/>
    <p:sldId id="434" r:id="rId169"/>
    <p:sldId id="435" r:id="rId170"/>
    <p:sldId id="436" r:id="rId171"/>
    <p:sldId id="437" r:id="rId172"/>
    <p:sldId id="438" r:id="rId173"/>
    <p:sldId id="439" r:id="rId174"/>
    <p:sldId id="440" r:id="rId175"/>
    <p:sldId id="441" r:id="rId176"/>
    <p:sldId id="442" r:id="rId177"/>
    <p:sldId id="443" r:id="rId178"/>
    <p:sldId id="444" r:id="rId179"/>
    <p:sldId id="445" r:id="rId180"/>
    <p:sldId id="446" r:id="rId181"/>
    <p:sldId id="447" r:id="rId182"/>
    <p:sldId id="448" r:id="rId183"/>
    <p:sldId id="449" r:id="rId184"/>
    <p:sldId id="638" r:id="rId185"/>
    <p:sldId id="450" r:id="rId186"/>
    <p:sldId id="451" r:id="rId187"/>
    <p:sldId id="452" r:id="rId188"/>
    <p:sldId id="453" r:id="rId189"/>
    <p:sldId id="454" r:id="rId190"/>
    <p:sldId id="455" r:id="rId191"/>
    <p:sldId id="456" r:id="rId192"/>
    <p:sldId id="457" r:id="rId193"/>
    <p:sldId id="458" r:id="rId194"/>
    <p:sldId id="459" r:id="rId195"/>
    <p:sldId id="460" r:id="rId196"/>
    <p:sldId id="461" r:id="rId197"/>
    <p:sldId id="462" r:id="rId198"/>
    <p:sldId id="463" r:id="rId199"/>
    <p:sldId id="464" r:id="rId200"/>
    <p:sldId id="465" r:id="rId201"/>
    <p:sldId id="466" r:id="rId202"/>
    <p:sldId id="467" r:id="rId203"/>
    <p:sldId id="468" r:id="rId204"/>
    <p:sldId id="469" r:id="rId205"/>
    <p:sldId id="470" r:id="rId206"/>
    <p:sldId id="471" r:id="rId207"/>
    <p:sldId id="472" r:id="rId208"/>
    <p:sldId id="473" r:id="rId209"/>
    <p:sldId id="474" r:id="rId210"/>
    <p:sldId id="475" r:id="rId211"/>
    <p:sldId id="476" r:id="rId212"/>
    <p:sldId id="477" r:id="rId213"/>
    <p:sldId id="478" r:id="rId214"/>
    <p:sldId id="479" r:id="rId215"/>
    <p:sldId id="480" r:id="rId216"/>
    <p:sldId id="481" r:id="rId217"/>
    <p:sldId id="482" r:id="rId218"/>
    <p:sldId id="483" r:id="rId219"/>
    <p:sldId id="484" r:id="rId220"/>
    <p:sldId id="485" r:id="rId221"/>
    <p:sldId id="486" r:id="rId222"/>
    <p:sldId id="487" r:id="rId223"/>
    <p:sldId id="488" r:id="rId224"/>
    <p:sldId id="489" r:id="rId225"/>
    <p:sldId id="490" r:id="rId226"/>
    <p:sldId id="491" r:id="rId227"/>
    <p:sldId id="492" r:id="rId228"/>
    <p:sldId id="493" r:id="rId229"/>
    <p:sldId id="494" r:id="rId230"/>
    <p:sldId id="495" r:id="rId231"/>
    <p:sldId id="496" r:id="rId232"/>
    <p:sldId id="497" r:id="rId233"/>
    <p:sldId id="498" r:id="rId234"/>
    <p:sldId id="499" r:id="rId235"/>
    <p:sldId id="500" r:id="rId236"/>
    <p:sldId id="501" r:id="rId237"/>
    <p:sldId id="502" r:id="rId238"/>
    <p:sldId id="503" r:id="rId239"/>
    <p:sldId id="504" r:id="rId240"/>
    <p:sldId id="505" r:id="rId241"/>
    <p:sldId id="506" r:id="rId242"/>
    <p:sldId id="507" r:id="rId243"/>
    <p:sldId id="508" r:id="rId244"/>
    <p:sldId id="509" r:id="rId245"/>
    <p:sldId id="510" r:id="rId246"/>
    <p:sldId id="511" r:id="rId247"/>
    <p:sldId id="512" r:id="rId248"/>
    <p:sldId id="513" r:id="rId249"/>
    <p:sldId id="514" r:id="rId250"/>
    <p:sldId id="515" r:id="rId251"/>
    <p:sldId id="516" r:id="rId252"/>
    <p:sldId id="517" r:id="rId253"/>
    <p:sldId id="518" r:id="rId254"/>
    <p:sldId id="519" r:id="rId255"/>
    <p:sldId id="520" r:id="rId256"/>
    <p:sldId id="521" r:id="rId257"/>
    <p:sldId id="522" r:id="rId258"/>
    <p:sldId id="523" r:id="rId259"/>
    <p:sldId id="524" r:id="rId260"/>
    <p:sldId id="525" r:id="rId261"/>
    <p:sldId id="526" r:id="rId262"/>
    <p:sldId id="527" r:id="rId263"/>
    <p:sldId id="528" r:id="rId264"/>
    <p:sldId id="529" r:id="rId265"/>
    <p:sldId id="530" r:id="rId266"/>
    <p:sldId id="531" r:id="rId267"/>
    <p:sldId id="532" r:id="rId268"/>
    <p:sldId id="533" r:id="rId269"/>
    <p:sldId id="534" r:id="rId270"/>
    <p:sldId id="535" r:id="rId271"/>
    <p:sldId id="536" r:id="rId272"/>
    <p:sldId id="537" r:id="rId273"/>
    <p:sldId id="538" r:id="rId274"/>
    <p:sldId id="539" r:id="rId275"/>
    <p:sldId id="540" r:id="rId276"/>
    <p:sldId id="541" r:id="rId277"/>
    <p:sldId id="542" r:id="rId278"/>
    <p:sldId id="543" r:id="rId279"/>
    <p:sldId id="544" r:id="rId280"/>
    <p:sldId id="545" r:id="rId281"/>
    <p:sldId id="546" r:id="rId282"/>
    <p:sldId id="547" r:id="rId283"/>
    <p:sldId id="548" r:id="rId284"/>
    <p:sldId id="549" r:id="rId285"/>
    <p:sldId id="550" r:id="rId286"/>
    <p:sldId id="551" r:id="rId287"/>
    <p:sldId id="552" r:id="rId288"/>
    <p:sldId id="553" r:id="rId289"/>
    <p:sldId id="554" r:id="rId290"/>
    <p:sldId id="555" r:id="rId291"/>
    <p:sldId id="556" r:id="rId292"/>
    <p:sldId id="557" r:id="rId293"/>
    <p:sldId id="558" r:id="rId294"/>
    <p:sldId id="559" r:id="rId295"/>
    <p:sldId id="560" r:id="rId296"/>
    <p:sldId id="561" r:id="rId297"/>
    <p:sldId id="562" r:id="rId298"/>
    <p:sldId id="563" r:id="rId299"/>
    <p:sldId id="564" r:id="rId300"/>
    <p:sldId id="565" r:id="rId301"/>
    <p:sldId id="566" r:id="rId302"/>
    <p:sldId id="567" r:id="rId303"/>
    <p:sldId id="568" r:id="rId304"/>
    <p:sldId id="569" r:id="rId305"/>
    <p:sldId id="570" r:id="rId306"/>
    <p:sldId id="571" r:id="rId307"/>
    <p:sldId id="572" r:id="rId308"/>
    <p:sldId id="573" r:id="rId309"/>
    <p:sldId id="574" r:id="rId310"/>
    <p:sldId id="575" r:id="rId311"/>
    <p:sldId id="576" r:id="rId312"/>
    <p:sldId id="577" r:id="rId313"/>
    <p:sldId id="578" r:id="rId314"/>
    <p:sldId id="579" r:id="rId315"/>
    <p:sldId id="580" r:id="rId316"/>
    <p:sldId id="581" r:id="rId317"/>
    <p:sldId id="582" r:id="rId318"/>
    <p:sldId id="583" r:id="rId319"/>
    <p:sldId id="584" r:id="rId320"/>
    <p:sldId id="585" r:id="rId321"/>
    <p:sldId id="586" r:id="rId322"/>
    <p:sldId id="587" r:id="rId323"/>
    <p:sldId id="588" r:id="rId324"/>
    <p:sldId id="589" r:id="rId325"/>
    <p:sldId id="590" r:id="rId326"/>
    <p:sldId id="591" r:id="rId327"/>
    <p:sldId id="592" r:id="rId328"/>
    <p:sldId id="593" r:id="rId329"/>
    <p:sldId id="594" r:id="rId330"/>
    <p:sldId id="595" r:id="rId331"/>
    <p:sldId id="596" r:id="rId332"/>
    <p:sldId id="597" r:id="rId333"/>
    <p:sldId id="598" r:id="rId334"/>
    <p:sldId id="599" r:id="rId335"/>
    <p:sldId id="600" r:id="rId336"/>
    <p:sldId id="601" r:id="rId337"/>
    <p:sldId id="602" r:id="rId338"/>
    <p:sldId id="603" r:id="rId339"/>
    <p:sldId id="604" r:id="rId340"/>
    <p:sldId id="605" r:id="rId341"/>
    <p:sldId id="606" r:id="rId342"/>
    <p:sldId id="607" r:id="rId343"/>
    <p:sldId id="608" r:id="rId344"/>
    <p:sldId id="609" r:id="rId345"/>
    <p:sldId id="610" r:id="rId346"/>
    <p:sldId id="611" r:id="rId347"/>
    <p:sldId id="612" r:id="rId348"/>
    <p:sldId id="613" r:id="rId349"/>
    <p:sldId id="614" r:id="rId350"/>
    <p:sldId id="615" r:id="rId351"/>
    <p:sldId id="616" r:id="rId352"/>
    <p:sldId id="617" r:id="rId353"/>
    <p:sldId id="618" r:id="rId354"/>
    <p:sldId id="619" r:id="rId355"/>
    <p:sldId id="620" r:id="rId356"/>
    <p:sldId id="621" r:id="rId357"/>
    <p:sldId id="622" r:id="rId358"/>
    <p:sldId id="623" r:id="rId359"/>
    <p:sldId id="624" r:id="rId360"/>
    <p:sldId id="625" r:id="rId361"/>
    <p:sldId id="626" r:id="rId362"/>
    <p:sldId id="627" r:id="rId363"/>
    <p:sldId id="628" r:id="rId364"/>
    <p:sldId id="629" r:id="rId365"/>
    <p:sldId id="630" r:id="rId366"/>
    <p:sldId id="631" r:id="rId367"/>
    <p:sldId id="632" r:id="rId368"/>
    <p:sldId id="633" r:id="rId369"/>
    <p:sldId id="634" r:id="rId370"/>
    <p:sldId id="635" r:id="rId371"/>
    <p:sldId id="636" r:id="rId372"/>
    <p:sldId id="637" r:id="rId3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B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45" Type="http://schemas.openxmlformats.org/officeDocument/2006/relationships/slide" Target="slides/slide344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35" Type="http://schemas.openxmlformats.org/officeDocument/2006/relationships/slide" Target="slides/slide334.xml"/><Relationship Id="rId356" Type="http://schemas.openxmlformats.org/officeDocument/2006/relationships/slide" Target="slides/slide355.xml"/><Relationship Id="rId377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25" Type="http://schemas.openxmlformats.org/officeDocument/2006/relationships/slide" Target="slides/slide324.xml"/><Relationship Id="rId346" Type="http://schemas.openxmlformats.org/officeDocument/2006/relationships/slide" Target="slides/slide345.xml"/><Relationship Id="rId367" Type="http://schemas.openxmlformats.org/officeDocument/2006/relationships/slide" Target="slides/slide366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15" Type="http://schemas.openxmlformats.org/officeDocument/2006/relationships/slide" Target="slides/slide314.xml"/><Relationship Id="rId336" Type="http://schemas.openxmlformats.org/officeDocument/2006/relationships/slide" Target="slides/slide335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378" Type="http://schemas.openxmlformats.org/officeDocument/2006/relationships/tableStyles" Target="tableStyles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notesMaster" Target="notesMasters/notesMaster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presProps" Target="presProps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FC50-84E6-4AB4-91D2-118DAE86D6FC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D796A-E943-489C-97FB-90ADC446B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D796A-E943-489C-97FB-90ADC446BE3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D796A-E943-489C-97FB-90ADC446BE36}" type="slidenum">
              <a:rPr lang="en-US" smtClean="0"/>
              <a:pPr/>
              <a:t>237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accent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1612-B65E-4933-8409-33A95900F122}" type="datetimeFigureOut">
              <a:rPr lang="en-US" smtClean="0"/>
              <a:pPr/>
              <a:t>9/20/2010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D6011-DD20-4881-82E6-9AAADFA15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3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4.bin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unt_Whitney_2003-03-25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stonian_archipelago_(Saaremaa_and_Hiiumaa)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p_of_USA_TX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rse_region_relief_location_map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unt_Elbrus_May_2008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bidjan-Plateau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an_Stefano_Grand_Plaza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880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Twelve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 Packet 1</a:t>
            </a:r>
          </a:p>
          <a:p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September 20, 2010</a:t>
            </a:r>
          </a:p>
          <a:p>
            <a:endParaRPr lang="en-US" sz="1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Hosted By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NCASA</a:t>
            </a:r>
          </a:p>
          <a:p>
            <a:r>
              <a:rPr lang="en-US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Sponsored By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North Carolina Association for Scholastic Activities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9" name="Rectangle 8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Who were the three authors of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The Federalist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?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Who is the hero of the Tales of Uncle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Remus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Much to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Heathcliff's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dismay, who does Catherine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Earnshaw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marry?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Literature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A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B Students </a:t>
            </a:r>
            <a:r>
              <a:rPr lang="en-US" sz="2600" dirty="0" smtClean="0">
                <a:solidFill>
                  <a:srgbClr val="00B050"/>
                </a:solidFill>
                <a:latin typeface="Arial Black" pitchFamily="34" charset="0"/>
              </a:rPr>
              <a:t>(GREEN)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 lnSpcReduction="20000"/>
          </a:bodyPr>
          <a:lstStyle/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000" u="sng" dirty="0" smtClean="0">
                <a:solidFill>
                  <a:schemeClr val="bg1"/>
                </a:solidFill>
                <a:latin typeface="Arial Black" pitchFamily="34" charset="0"/>
              </a:rPr>
              <a:t>The Scarlet Letter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, Arthur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Dimmesdale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742950" indent="-514350">
              <a:buAutoNum type="arabicParenR" startAt="2"/>
            </a:pPr>
            <a:r>
              <a:rPr lang="en-US" sz="2000" u="sng" dirty="0" smtClean="0">
                <a:solidFill>
                  <a:schemeClr val="bg1"/>
                </a:solidFill>
                <a:latin typeface="Arial Black" pitchFamily="34" charset="0"/>
              </a:rPr>
              <a:t>Hard Times </a:t>
            </a:r>
          </a:p>
          <a:p>
            <a:pPr marL="742950" indent="-514350">
              <a:buAutoNum type="arabicParenR" startAt="2"/>
            </a:pPr>
            <a:r>
              <a:rPr lang="en-US" sz="2000" u="sng" dirty="0" smtClean="0">
                <a:solidFill>
                  <a:schemeClr val="bg1"/>
                </a:solidFill>
                <a:latin typeface="Arial Black" pitchFamily="34" charset="0"/>
              </a:rPr>
              <a:t>Hamlet</a:t>
            </a:r>
          </a:p>
          <a:p>
            <a:pPr marL="742950" indent="-514350">
              <a:buAutoNum type="arabicParenR" startAt="2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"The Pardoner's Tale", Greed is the root of all evil. </a:t>
            </a:r>
          </a:p>
          <a:p>
            <a:pPr marL="742950" indent="-514350">
              <a:buAutoNum type="arabicParenR" startAt="2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Gertrude Stein 	</a:t>
            </a:r>
          </a:p>
          <a:p>
            <a:pPr marL="742950" indent="-514350">
              <a:buAutoNum type="arabicParenR" startAt="2"/>
            </a:pPr>
            <a:r>
              <a:rPr lang="en-US" sz="2000" u="sng" dirty="0" smtClean="0">
                <a:solidFill>
                  <a:schemeClr val="bg1"/>
                </a:solidFill>
                <a:latin typeface="Arial Black" pitchFamily="34" charset="0"/>
              </a:rPr>
              <a:t>Light in August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, his mother is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Milly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Hines</a:t>
            </a:r>
          </a:p>
          <a:p>
            <a:pPr marL="742950" indent="-514350">
              <a:buAutoNum type="arabicParenR" startAt="2"/>
            </a:pPr>
            <a:r>
              <a:rPr lang="en-US" sz="2000" u="sng" dirty="0" smtClean="0">
                <a:solidFill>
                  <a:schemeClr val="bg1"/>
                </a:solidFill>
                <a:latin typeface="Arial Black" pitchFamily="34" charset="0"/>
              </a:rPr>
              <a:t>The Federalist Papers</a:t>
            </a:r>
          </a:p>
          <a:p>
            <a:pPr marL="742950" indent="-514350">
              <a:buAutoNum type="arabicParenR" startAt="2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Professor Moriarty</a:t>
            </a:r>
          </a:p>
          <a:p>
            <a:pPr marL="742950" indent="-514350">
              <a:buAutoNum type="arabicParenR" startAt="2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Athos,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Porthos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, and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Aramis</a:t>
            </a:r>
            <a:endParaRPr lang="en-US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 startAt="2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His brother Aaron</a:t>
            </a:r>
          </a:p>
          <a:p>
            <a:pPr marL="742950" indent="-514350">
              <a:buAutoNum type="arabicParenR" startAt="2"/>
            </a:pP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Brer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Rabbit</a:t>
            </a:r>
          </a:p>
          <a:p>
            <a:pPr marL="742950" indent="-514350">
              <a:buAutoNum type="arabicParenR" startAt="2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Edgar Linton</a:t>
            </a:r>
          </a:p>
          <a:p>
            <a:pPr marL="742950" indent="-514350">
              <a:buAutoNum type="arabicParenR" startAt="2"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 startAt="2"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None/>
            </a:pPr>
            <a:endParaRPr lang="en-US" sz="1800" u="sng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B Students </a:t>
            </a:r>
            <a:r>
              <a:rPr lang="en-US" sz="2600" dirty="0" smtClean="0">
                <a:solidFill>
                  <a:srgbClr val="00B050"/>
                </a:solidFill>
                <a:latin typeface="Arial Black" pitchFamily="34" charset="0"/>
              </a:rPr>
              <a:t>(GREEN)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article of the Constitution governs the relationship among states?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Triangle company produces an operating system which competes with Microsoft's Windows?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was Apple's first major personal computer, launched with great fanfare in 1984?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IBM sold its PC business to what manufacturer in the mid 2000's?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programming language was developed promising users "write once, run anywhere," allowing no cost run time on common platforms?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technology company was started by Jack Dorsey in 2006 as an internal messaging service for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Odeo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employees?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increase of fourth-party game developers has led to more of what type of video game design?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Triangle-based video game company made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headlines by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debuting their new game, "Gears of War 3" on late-night television?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DVDs protect their data using which security method?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company produced the floppy disk?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For which mathematician,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crytanalyst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, computer scientist is a computer intelligence test named for?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In order to become a US Senator, for how long must US residency be established?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do the acronyms JPEG and MPEG stand for?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In 2009, Prime Minister of Norway Jens </a:t>
            </a:r>
            <a:r>
              <a:rPr lang="en-US" sz="2800" dirty="0" err="1" smtClean="0">
                <a:solidFill>
                  <a:schemeClr val="bg1"/>
                </a:solidFill>
                <a:latin typeface="Arial Black" pitchFamily="34" charset="0"/>
              </a:rPr>
              <a:t>Stoletenberg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made headlines for running his country with the assistance of what new device?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Computers and Technology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B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C Students </a:t>
            </a:r>
            <a:r>
              <a:rPr lang="en-US" sz="2600" dirty="0" smtClean="0">
                <a:solidFill>
                  <a:srgbClr val="0070C0"/>
                </a:solidFill>
                <a:latin typeface="Arial Black" pitchFamily="34" charset="0"/>
              </a:rPr>
              <a:t>(BLUE)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6: Computers/Technology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00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Red Hat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Macintosh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Lenovo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Java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Twitter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Open source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Epic Games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Content Scramble System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IBM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Alan Turing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Joint Photographic Experts Group; Moving Pictures Group</a:t>
            </a: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iPad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C Students </a:t>
            </a:r>
            <a:r>
              <a:rPr lang="en-US" sz="2600" dirty="0" smtClean="0">
                <a:solidFill>
                  <a:srgbClr val="0070C0"/>
                </a:solidFill>
                <a:latin typeface="Arial Black" pitchFamily="34" charset="0"/>
              </a:rPr>
              <a:t>(BLUE)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Caveat emptor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translates to what?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lv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 </a:t>
            </a:r>
          </a:p>
          <a:p>
            <a:pPr marL="228600" lv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are the two formulas used to convert polar coordinates (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, θ) to rectangular coordinates (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y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)?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 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Find the derivative of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24200" y="2667000"/>
          <a:ext cx="2209800" cy="1601889"/>
        </p:xfrm>
        <a:graphic>
          <a:graphicData uri="http://schemas.openxmlformats.org/presentationml/2006/ole">
            <p:oleObj spid="_x0000_s7170" name="Equation" r:id="rId4" imgW="482400" imgH="4442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Convert 105º to radians.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 lnSpcReduction="10000"/>
          </a:bodyPr>
          <a:lstStyle/>
          <a:p>
            <a:pPr lvl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 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Let                 </a:t>
            </a:r>
          </a:p>
          <a:p>
            <a:pPr lvl="0">
              <a:buNone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and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				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g(x)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=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800" baseline="300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– 5. </a:t>
            </a:r>
          </a:p>
          <a:p>
            <a:pPr lvl="0"/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Find all values of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for which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f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g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)) is discontinuous.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 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682180" y="1981200"/>
          <a:ext cx="1499420" cy="762000"/>
        </p:xfrm>
        <a:graphic>
          <a:graphicData uri="http://schemas.openxmlformats.org/presentationml/2006/ole">
            <p:oleObj spid="_x0000_s9218" name="Equation" r:id="rId4" imgW="77436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is the amplitude of the following function?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438400" y="3111500"/>
          <a:ext cx="3783693" cy="546100"/>
        </p:xfrm>
        <a:graphic>
          <a:graphicData uri="http://schemas.openxmlformats.org/presentationml/2006/ole">
            <p:oleObj spid="_x0000_s10242" name="Equation" r:id="rId4" imgW="1231560" imgH="177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Evaluate.</a:t>
            </a:r>
          </a:p>
          <a:p>
            <a:pPr marL="228600" indent="0">
              <a:buNone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2819400"/>
          <a:ext cx="7949293" cy="469900"/>
        </p:xfrm>
        <a:graphic>
          <a:graphicData uri="http://schemas.openxmlformats.org/presentationml/2006/ole">
            <p:oleObj spid="_x0000_s11266" name="Equation" r:id="rId4" imgW="3238200" imgH="177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 projectile is shot upward from the surface of Earth with an initial velocity of 120 meters per second.  What is its velocity after 5 seconds?  The position function is                                      </a:t>
            </a:r>
          </a:p>
          <a:p>
            <a:pPr marL="228600" indent="0">
              <a:buNone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for free-falling objects.</a:t>
            </a:r>
          </a:p>
          <a:p>
            <a:pPr marL="228600" lvl="0" indent="0">
              <a:buNone/>
            </a:pPr>
            <a:endParaRPr lang="en-US" sz="2800" dirty="0" smtClean="0"/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429000" y="4114800"/>
          <a:ext cx="2755901" cy="476019"/>
        </p:xfrm>
        <a:graphic>
          <a:graphicData uri="http://schemas.openxmlformats.org/presentationml/2006/ole">
            <p:oleObj spid="_x0000_s252931" name="Equation" r:id="rId4" imgW="1396800" imgH="241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lv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 </a:t>
            </a:r>
          </a:p>
          <a:p>
            <a:pPr marL="228600" lv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Find the average rate of change of the function                  </a:t>
            </a:r>
          </a:p>
          <a:p>
            <a:pPr marL="228600" lvl="0" indent="0">
              <a:buNone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0">
              <a:buNone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over the given interval [1, 2].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38600" y="2971800"/>
          <a:ext cx="1172497" cy="685800"/>
        </p:xfrm>
        <a:graphic>
          <a:graphicData uri="http://schemas.openxmlformats.org/presentationml/2006/ole">
            <p:oleObj spid="_x0000_s251905" name="Equation" r:id="rId4" imgW="67284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Find</a:t>
            </a:r>
            <a:r>
              <a:rPr lang="en-US" sz="2800" dirty="0" smtClean="0"/>
              <a:t>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114800" y="2581835"/>
          <a:ext cx="762000" cy="694765"/>
        </p:xfrm>
        <a:graphic>
          <a:graphicData uri="http://schemas.openxmlformats.org/presentationml/2006/ole">
            <p:oleObj spid="_x0000_s250881" name="Equation" r:id="rId4" imgW="431640" imgH="39348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Find             in terms of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x.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19400" y="2225964"/>
          <a:ext cx="3657600" cy="517236"/>
        </p:xfrm>
        <a:graphic>
          <a:graphicData uri="http://schemas.openxmlformats.org/presentationml/2006/ole">
            <p:oleObj spid="_x0000_s249857" name="Equation" r:id="rId4" imgW="1257120" imgH="177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676400" y="3031067"/>
          <a:ext cx="1219200" cy="474133"/>
        </p:xfrm>
        <a:graphic>
          <a:graphicData uri="http://schemas.openxmlformats.org/presentationml/2006/ole">
            <p:oleObj spid="_x0000_s249858" name="Equation" r:id="rId5" imgW="457200" imgH="177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intersection of a demand curve and a supply curve is called what?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Solve for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x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if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is in the interval       .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14600" y="2089150"/>
          <a:ext cx="4058264" cy="806450"/>
        </p:xfrm>
        <a:graphic>
          <a:graphicData uri="http://schemas.openxmlformats.org/presentationml/2006/ole">
            <p:oleObj spid="_x0000_s248833" name="Equation" r:id="rId4" imgW="1981080" imgH="393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53200" y="2872740"/>
          <a:ext cx="685800" cy="708660"/>
        </p:xfrm>
        <a:graphic>
          <a:graphicData uri="http://schemas.openxmlformats.org/presentationml/2006/ole">
            <p:oleObj spid="_x0000_s248834" name="Equation" r:id="rId5" imgW="38088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is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if        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62200" y="2489200"/>
          <a:ext cx="4102100" cy="482600"/>
        </p:xfrm>
        <a:graphic>
          <a:graphicData uri="http://schemas.openxmlformats.org/presentationml/2006/ole">
            <p:oleObj spid="_x0000_s247809" name="Equation" r:id="rId4" imgW="1726920" imgH="203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66800" y="3352800"/>
          <a:ext cx="812800" cy="787401"/>
        </p:xfrm>
        <a:graphic>
          <a:graphicData uri="http://schemas.openxmlformats.org/presentationml/2006/ole">
            <p:oleObj spid="_x0000_s247810" name="Equation" r:id="rId5" imgW="40608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3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Calculus/Trigonometry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C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D Students </a:t>
            </a:r>
            <a:r>
              <a:rPr lang="en-US" sz="2600" dirty="0" smtClean="0">
                <a:solidFill>
                  <a:srgbClr val="7030A0"/>
                </a:solidFill>
                <a:latin typeface="Arial Black" pitchFamily="34" charset="0"/>
              </a:rPr>
              <a:t>(PURPLE)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7: Calculus/Trigonometry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2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x =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Black" pitchFamily="34" charset="0"/>
              </a:rPr>
              <a:t>cos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θ  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y 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= </a:t>
            </a:r>
            <a:r>
              <a:rPr lang="en-US" sz="2000" i="1" dirty="0" smtClean="0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 sin θ 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			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71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.5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2</a:t>
            </a:r>
          </a:p>
          <a:p>
            <a:pPr marL="742950" indent="-514350">
              <a:buAutoNum type="arabicParenR"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19200" y="2438400"/>
          <a:ext cx="2379202" cy="533400"/>
        </p:xfrm>
        <a:graphic>
          <a:graphicData uri="http://schemas.openxmlformats.org/presentationml/2006/ole">
            <p:oleObj spid="_x0000_s8194" name="Equation" r:id="rId4" imgW="1282680" imgH="393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2971800"/>
          <a:ext cx="755650" cy="388938"/>
        </p:xfrm>
        <a:graphic>
          <a:graphicData uri="http://schemas.openxmlformats.org/presentationml/2006/ole">
            <p:oleObj spid="_x0000_s8195" name="Equation" r:id="rId5" imgW="419040" imgH="215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19200" y="3429000"/>
          <a:ext cx="977900" cy="402665"/>
        </p:xfrm>
        <a:graphic>
          <a:graphicData uri="http://schemas.openxmlformats.org/presentationml/2006/ole">
            <p:oleObj spid="_x0000_s8196" name="Equation" r:id="rId6" imgW="431640" imgH="17748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219200" y="4419600"/>
          <a:ext cx="444500" cy="431800"/>
        </p:xfrm>
        <a:graphic>
          <a:graphicData uri="http://schemas.openxmlformats.org/presentationml/2006/ole">
            <p:oleObj spid="_x0000_s8197" name="Equation" r:id="rId7" imgW="444240" imgH="4316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257800" y="2057400"/>
          <a:ext cx="1435100" cy="431800"/>
        </p:xfrm>
        <a:graphic>
          <a:graphicData uri="http://schemas.openxmlformats.org/presentationml/2006/ole">
            <p:oleObj spid="_x0000_s8198" name="Equation" r:id="rId8" imgW="1434960" imgH="43164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10200" y="2971800"/>
          <a:ext cx="533400" cy="533400"/>
        </p:xfrm>
        <a:graphic>
          <a:graphicData uri="http://schemas.openxmlformats.org/presentationml/2006/ole">
            <p:oleObj spid="_x0000_s8199" name="Equation" r:id="rId9" imgW="304560" imgH="30456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410200" y="2514600"/>
          <a:ext cx="874713" cy="482600"/>
        </p:xfrm>
        <a:graphic>
          <a:graphicData uri="http://schemas.openxmlformats.org/presentationml/2006/ole">
            <p:oleObj spid="_x0000_s8200" name="Equation" r:id="rId10" imgW="36828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Who has original jurisdiction in a dispute between states?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D Students </a:t>
            </a:r>
            <a:r>
              <a:rPr lang="en-US" sz="2600" dirty="0" smtClean="0">
                <a:solidFill>
                  <a:srgbClr val="7030A0"/>
                </a:solidFill>
                <a:latin typeface="Arial Black" pitchFamily="34" charset="0"/>
              </a:rPr>
              <a:t>(PURPLE)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is the term for a catalyst that is in the same phase as the reactants?	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Methyl violet, </a:t>
            </a:r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thymol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blue, and </a:t>
            </a:r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bromthymol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blue are all examples of what?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Name the element whose Isotope 12 helps form the standard definition of a gram.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scattering of light by colloidal particles is known as this.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is the distance between any two points on a wave that behave identically?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Which British scientist, in 1910, conducted an experiment that disproved the “plum-pudding” model and eventually discovered the nucleus?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In 1962, Neil Bartlett synthesized a compound containing fluorine and what noble gas that he reasoned would have a low enough ionization energy to form compounds?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do you call the process of adding controlled amounts of impurity to a material to change its properties?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Dutch scientist Johannes van </a:t>
            </a:r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der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Waals proposed an equation for gases that correct for differences in what kinds of gases?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All male citizens of the US must register with what organization upon turning 18?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Which of the following compounds have resonance structures? 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		HCN	 		O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		PCl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			NO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en-US" sz="2800" b="1" baseline="30000" dirty="0" smtClean="0">
                <a:solidFill>
                  <a:schemeClr val="bg1"/>
                </a:solidFill>
                <a:latin typeface="Arial Black" pitchFamily="34" charset="0"/>
              </a:rPr>
              <a:t>-	</a:t>
            </a:r>
          </a:p>
          <a:p>
            <a:pPr marL="228600" indent="0">
              <a:buNone/>
            </a:pPr>
            <a:r>
              <a:rPr lang="en-US" sz="2800" b="1" baseline="30000" dirty="0" smtClean="0">
                <a:solidFill>
                  <a:schemeClr val="bg1"/>
                </a:solidFill>
                <a:latin typeface="Arial Black" pitchFamily="34" charset="0"/>
              </a:rPr>
              <a:t>		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CH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Cl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		CH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Black" pitchFamily="34" charset="0"/>
              </a:rPr>
              <a:t>6		</a:t>
            </a:r>
          </a:p>
          <a:p>
            <a:pPr marL="228600" indent="0">
              <a:buNone/>
            </a:pPr>
            <a:r>
              <a:rPr lang="en-US" sz="2800" b="1" baseline="-25000" dirty="0" smtClean="0">
                <a:solidFill>
                  <a:schemeClr val="bg1"/>
                </a:solidFill>
                <a:latin typeface="Arial Black" pitchFamily="34" charset="0"/>
              </a:rPr>
              <a:t>		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BrO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en-US" sz="2800" b="1" baseline="30000" dirty="0" smtClean="0">
                <a:solidFill>
                  <a:schemeClr val="bg1"/>
                </a:solidFill>
                <a:latin typeface="Arial Black" pitchFamily="34" charset="0"/>
              </a:rPr>
              <a:t>-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are the four fundamental forces of the Standard Model of Physics?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 particle moving along the x-axis begins at the 24m position, and in 3 seconds, ends at the 3m position. What is the average velocity during this interval?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Physical Science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D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A Students </a:t>
            </a:r>
            <a:r>
              <a:rPr lang="en-US" sz="2600" dirty="0" smtClean="0">
                <a:solidFill>
                  <a:srgbClr val="FF0000"/>
                </a:solidFill>
                <a:latin typeface="Arial Black" pitchFamily="34" charset="0"/>
              </a:rPr>
              <a:t>(RED)</a:t>
            </a:r>
            <a:r>
              <a:rPr lang="en-US" sz="2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8: Physical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00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Homogeneous catalyst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pH (acid-base) indicators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Carbon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Tyndall effect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Wavelength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Ernest Rutherford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Xenon (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Xe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Doping</a:t>
            </a: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Nonideal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n-US" sz="2600" baseline="-250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, NO</a:t>
            </a:r>
            <a:r>
              <a:rPr lang="en-US" sz="2600" baseline="-250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en-US" sz="2600" baseline="30000" dirty="0" smtClean="0">
                <a:solidFill>
                  <a:schemeClr val="bg1"/>
                </a:solidFill>
                <a:latin typeface="Arial Black" pitchFamily="34" charset="0"/>
              </a:rPr>
              <a:t>-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, CH</a:t>
            </a:r>
            <a:r>
              <a:rPr lang="en-US" sz="2600" baseline="-25000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r>
              <a:rPr lang="en-US" sz="2600" b="1" baseline="-25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Gravitational, electromagnetic, weak nuclear, strong nuclear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-7 m/s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In finance, what specifies how much one currency is worth in terms of another?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A Students </a:t>
            </a:r>
            <a:r>
              <a:rPr lang="en-US" sz="2600" dirty="0" smtClean="0">
                <a:solidFill>
                  <a:srgbClr val="FF0000"/>
                </a:solidFill>
                <a:latin typeface="Arial Black" pitchFamily="34" charset="0"/>
              </a:rPr>
              <a:t>(RED)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In baseball, slugging percentage is defined as the number of bases a batter gains per at bat.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is a player's slugging percentage if he has a single, double, triple, and a home run in five at-bats?</a:t>
            </a:r>
            <a:r>
              <a:rPr lang="en-US" sz="2800" dirty="0" smtClean="0"/>
              <a:t>	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Tickets for the Raleigh Car Show were $7.00 for adults and $4.00 for children. 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If 600 tickets were sold for $3,600, how many of each type of ticket were sold?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 cylinder 8 inches high and 6 inches in diameter is filled to capacity, and its contents are poured into a cylinder 4 inches in diameter. 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How tall must the thinner cylinder be in order to match the volume of the first cylinder?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 baseball player has had a good year, hitting .300. 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How many at-bats did the player have if he finished the season with 201 hits?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John invested a total of $16,000 in two accounts.  One account earns 6% interest annually, and the other earns 8% interest annually. 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If the total interest earned from both accounts in one year is $1,200, find the amount invested in each account.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 pole is standing vertically in a pond in such as way that 1/5 of the pole is submerged in mud, 2/3 of the pole is in the water, 1/8 of the pole is out of the water, and 1 foot has broken off the top of the pole. 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is the depth of the pond?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 twelve inch pizza is cut into eight slices.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is the area of each slice?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You are driving a car travelling 20 meters per second.  You see a stop sign, and immediately hit the brakes, which slows your car at a rate of 5 meters per second per second. 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How far does your car travel before it stops?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You have three dice in your hand.  One has four sides, one has 12 sides, and one has 20 sides. 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are the chances that you will roll a four with all three dice?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type of good violates the Law of Demand: quantity demanded of the good increases as price increases?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Train A left Jonestown at noon travelling West at 10 mph.  Train B left Smithtown, which is 20 miles West of Jonestown, at 12:30pm. It was travelling East at 20 mph. 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time did these two trains meet?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Suppose your cell phone carrier charges $0.03 per text for every text over 100, and your base charge is $19.95 per month.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is the total charge if you send 210 text messages in a month?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You have 16 cents in your pocket. 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How many different coin combinations are possible to make this 16 cents?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10s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3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81931"/>
            <a:ext cx="9144000" cy="576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r>
              <a:rPr lang="en-US" sz="1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Twelve: Sample Competition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Copyright © 2010. All Rights Reserved.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North Carolina Association for Scholastic Activities</a:t>
            </a:r>
          </a:p>
        </p:txBody>
      </p:sp>
      <p:grpSp>
        <p:nvGrpSpPr>
          <p:cNvPr id="7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8" name="Rectangle 7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Tm="0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Word Problems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A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B Students </a:t>
            </a:r>
            <a:r>
              <a:rPr lang="en-US" sz="2600" dirty="0" smtClean="0">
                <a:solidFill>
                  <a:srgbClr val="00B050"/>
                </a:solidFill>
                <a:latin typeface="Arial Black" pitchFamily="34" charset="0"/>
              </a:rPr>
              <a:t>(GREEN)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percentage of the House and Senate are required to override a veto?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9: Word Problems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2.000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400 adult tickets, 200 children tickets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18 in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670 at bats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$4000 at 6%; $12000 at 8%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80 ft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  <a:sym typeface="Symbol"/>
              </a:rPr>
              <a:t>/32 sq ft (or 4.5 sq in)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  <a:sym typeface="Symbol"/>
              </a:rPr>
              <a:t>40 meters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  <a:sym typeface="Symbol"/>
              </a:rPr>
              <a:t>1 in 960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  <a:sym typeface="Symbol"/>
              </a:rPr>
              <a:t> 1pm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  <a:sym typeface="Symbol"/>
              </a:rPr>
              <a:t> $23.25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  <a:sym typeface="Symbol"/>
              </a:rPr>
              <a:t> 6 combinations</a:t>
            </a:r>
          </a:p>
          <a:p>
            <a:pPr marL="742950" indent="-514350">
              <a:buAutoNum type="arabicParenR"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B Students </a:t>
            </a:r>
            <a:r>
              <a:rPr lang="en-US" sz="2600" dirty="0" smtClean="0">
                <a:solidFill>
                  <a:srgbClr val="00B050"/>
                </a:solidFill>
                <a:latin typeface="Arial Black" pitchFamily="34" charset="0"/>
              </a:rPr>
              <a:t>(GREEN)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World War II was started by Germany's invasion of what country in what year?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Queen granted a charter to eighty London merchants in 1600 in order to form the East India Companies?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General led a Spanish revolt in the 1930's and became a dictator, ruling Spain for almost 40 years?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"Zimmermann Note" was a German plot to convince what country to attack the United States during World War I?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From the 1940's to the 1990's, the white government of South Africa enforced a policy of rigid racial segregation known as what?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Mongol Emperor of China and founder of the Yuan Dynasty was known for bringing together peoples from various backgrounds and religions?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Islamic leader led a revolt which drove the Shah out of Iran in 1979, then declared the country an Islamic republic, severely limiting the personal freedoms of Iranian citizens?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Who was Nikita Khrushchev’s immediate successor?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Topic Assignments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2">
            <a:normAutofit lnSpcReduction="10000"/>
          </a:bodyPr>
          <a:lstStyle/>
          <a:p>
            <a:pPr marL="571500">
              <a:buNone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Group A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Civics/Economics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Literature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9) Word Problems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>Group C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3) Life Sciences	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7) Calculus/Trigonometry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11) Grammar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Black" pitchFamily="34" charset="0"/>
              </a:rPr>
              <a:t>Group B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Algebra/Geometry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6) Computers/Technology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10) World History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7030A0"/>
                </a:solidFill>
                <a:latin typeface="Arial Black" pitchFamily="34" charset="0"/>
              </a:rPr>
              <a:t>Group D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US History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8) Physical Science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12) Movies/TV</a:t>
            </a:r>
          </a:p>
          <a:p>
            <a:pPr lvl="1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term describes the tendency of an individual to consume more of good X and less of good Y because of a decrease in the price of good X?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Who was the first major Byzantine emperor, largely credited with the conversion of the Roman Empire to Christianity?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Who led the Italian Red Shirts?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was the main organization that dominated France during the Reign of Terror?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In 1789, what disease is thought to have wiped out around half of the native population around Sydney, Australia?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World History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B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C Students </a:t>
            </a:r>
            <a:r>
              <a:rPr lang="en-US" sz="2600" dirty="0" smtClean="0">
                <a:solidFill>
                  <a:srgbClr val="0070C0"/>
                </a:solidFill>
                <a:latin typeface="Arial Black" pitchFamily="34" charset="0"/>
              </a:rPr>
              <a:t>(BLUE)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10: World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Poland, 1939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Mexico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Elizabeth I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Francisco Franco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Apartheid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Kublai Khan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Ayatollah Khomeini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Leonid Brezhnev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Constantine I (the Great)</a:t>
            </a: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Guiseppe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Garibaldi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Committee of Public Safety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Smallpox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C Students </a:t>
            </a:r>
            <a:r>
              <a:rPr lang="en-US" sz="2600" dirty="0" smtClean="0">
                <a:solidFill>
                  <a:srgbClr val="0070C0"/>
                </a:solidFill>
                <a:latin typeface="Arial Black" pitchFamily="34" charset="0"/>
              </a:rPr>
              <a:t>(BLUE)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 sentence which contains an independent clause and a dependent clause is known as what?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Case is the property of a noun or pronoun which shows either by change in form or by position, the relation of the word to other parts of the sentence. In English there are three cases - name them.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Shakespeare uses alliteration in the following phrase from Macbeth, “Good things of day begin to droop and drowse.”  What is alliteration?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is a verb called when it acts as a noun, as used in the following sentence?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"Swimming was her favorite sport."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An informal word or phrase used in conversation, but not appropriate for business communication is known as what?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is the past simple, past participle, and present participle of the verb "write"?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The possible categories for this part of speech include proper and improper. What part of speech is this?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MLA in-text citations are made with a combination of what two required informational pieces?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lnSpcReduction="1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These 3 sentences have 3 different moods. Indicate the mood of each.  </a:t>
            </a:r>
          </a:p>
          <a:p>
            <a:pPr marL="742950" indent="-514350">
              <a:buAutoNum type="arabicParenR"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Lock the window before you go to school.  </a:t>
            </a:r>
          </a:p>
          <a:p>
            <a:pPr marL="742950" indent="-514350">
              <a:buAutoNum type="arabicParenR"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is the correct number to be used?  </a:t>
            </a:r>
          </a:p>
          <a:p>
            <a:pPr marL="742950" indent="-514350">
              <a:buAutoNum type="arabicParenR"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If I were in Raleigh, I would love to see Marbles Museum.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How many adjectives are there in the following sentence? </a:t>
            </a:r>
          </a:p>
          <a:p>
            <a:pPr marL="228600" indent="0">
              <a:buNone/>
            </a:pPr>
            <a:endParaRPr lang="en-US" sz="14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“That little green parrot is eating round crackers.”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verb tense shows an action that was completed in the indefinite past?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If you wanted the subject of a sentence to be a first person plural pronoun, which word would you choose?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Grammar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C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D Students </a:t>
            </a:r>
            <a:r>
              <a:rPr lang="en-US" sz="2600" dirty="0" smtClean="0">
                <a:solidFill>
                  <a:srgbClr val="7030A0"/>
                </a:solidFill>
                <a:latin typeface="Arial Black" pitchFamily="34" charset="0"/>
              </a:rPr>
              <a:t>(PURPLE)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11: Grammar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00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Complex sentence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Objective, possessive, nominative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Use of words beginning with the same letter to achieve a poetical effect.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Gerund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Colloquialism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Wrote, written, writing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Noun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Signal phrase, parenthetical reference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Imperative, indicative, subjunctive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Present perfect tense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“We”	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D Students </a:t>
            </a:r>
            <a:r>
              <a:rPr lang="en-US" sz="2600" dirty="0" smtClean="0">
                <a:solidFill>
                  <a:srgbClr val="7030A0"/>
                </a:solidFill>
                <a:latin typeface="Arial Black" pitchFamily="34" charset="0"/>
              </a:rPr>
              <a:t>(PURPLE)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Which landmark TV series starred James </a:t>
            </a:r>
            <a:r>
              <a:rPr lang="en-US" sz="2800" b="1" dirty="0" err="1" smtClean="0">
                <a:solidFill>
                  <a:schemeClr val="bg1"/>
                </a:solidFill>
                <a:latin typeface="Arial Black" pitchFamily="34" charset="0"/>
              </a:rPr>
              <a:t>Gandolfini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as a mobster trying to come to terms with family and work issues?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Which actress won a record 4 Best Actress Academy Awards, including one for her performance in the film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On Golden Pond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1970s sitcom starred Archie Bunker and made television history for the way it dealt with contemporary issues such as race and homosexuality?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actor starred in movies such as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Magnum Force, </a:t>
            </a:r>
            <a:r>
              <a:rPr lang="en-US" sz="2800" b="1" i="1" dirty="0" err="1" smtClean="0">
                <a:solidFill>
                  <a:schemeClr val="bg1"/>
                </a:solidFill>
                <a:latin typeface="Arial Black" pitchFamily="34" charset="0"/>
              </a:rPr>
              <a:t>Unforgiven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and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Gran Torino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1961 film won 10 Academy Awards and featured a soundtrack that made more money than any other previously released?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Which auteur director produced such films as </a:t>
            </a:r>
            <a:r>
              <a:rPr lang="en-US" sz="2800" b="1" i="1" dirty="0" err="1" smtClean="0">
                <a:solidFill>
                  <a:schemeClr val="bg1"/>
                </a:solidFill>
                <a:latin typeface="Arial Black" pitchFamily="34" charset="0"/>
              </a:rPr>
              <a:t>Apocolypse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 Now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and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American Graffiti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During which decade did the percentage of households with televisions increase from about 10% to more than 80%?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Which actor starred in the 1980s cop drama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Hill Street Blues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 and won four Emmys for the 1990s police drama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NYPD Blue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Which Italian director's film was recently remade as the musical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Nine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legendary composer scored dozens of movies including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Star Wars, Rocky,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and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Jaws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In 1964, the Beatles appeared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on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television show, breaking records for viewing and launching the Beatles in the US?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What television comedy was named the century's best television series by </a:t>
            </a:r>
            <a:r>
              <a:rPr lang="en-US" sz="2800" b="1" i="1" dirty="0" smtClean="0">
                <a:solidFill>
                  <a:schemeClr val="bg1"/>
                </a:solidFill>
                <a:latin typeface="Arial Black" pitchFamily="34" charset="0"/>
              </a:rPr>
              <a:t>Time </a:t>
            </a: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magazine in 1998? 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Movies and TV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D Students may return to their team.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12: Movies and TV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Sopranos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Katherine Hepburn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All in the Family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Clint Eastwood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West Side Story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Francis Ford Coppola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1950s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Dennis Franz</a:t>
            </a: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Frederico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Fellini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John Williams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Ed Sullivan Show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Simpsons	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End of Session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Scores will be posted as soon as they are ready.	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Wildcards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Supplemental questions begin here.	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football coach led Green Bay to the first two Super Bowl championships, leading the NFL to name the Super Bowl trophy after him?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Jackie Robinson was the first to break professional baseball’s color barrier by playing for the Dodgers in the National League.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Who was the first black player in the American League?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Name 3 of the original 6 NHL franchises.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Butler advanced from the Elite Eight this year for the first time, giving them a rare home-court advantage during the Final Four.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In what Midwest city is Butler located?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historic Major League Baseball player holds the record for the highest career batting average?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Olympic luger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Nodar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Kumaritasvili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, whose death overshadowed the opening ceremonies of the 2010 Winter Olympics, was from what country?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Civics and Economics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A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B Students </a:t>
            </a:r>
            <a:r>
              <a:rPr lang="en-US" sz="2600" dirty="0" smtClean="0">
                <a:solidFill>
                  <a:srgbClr val="00B050"/>
                </a:solidFill>
                <a:latin typeface="Arial Black" pitchFamily="34" charset="0"/>
              </a:rPr>
              <a:t>(GREEN)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In hockey, if a player holds their stick in both hands and strikes another player with the shaft, he is guilty of what infraction?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sprinter was named “Olympian of the Century” by Sports Illustrated after winning 9 gold medals in track and field?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1985 Heisman Trophy winner from Auburn University was the first player to ever be named an All-Star in two different sports?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term describes the score a golfer receives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if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they hit two under par on a hole?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Carolina Hurricanes were formerly known as what franchise before moving to North Carolina?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According to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Forbes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, what European football club is considered the most valuable in the world with an estimated worth of $1.84 million?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Rules Committee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Alexander Hamilton, James Madison, John Jay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Article IV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9 years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“Let the buyer beware.”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Equilibrium point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Supreme Court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Selective Service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Exchange rate</a:t>
            </a: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Giffen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good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2/3 majority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Substitution effect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lnSpcReduction="1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Sports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may return to their team.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13: Sports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62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Vince Lombardi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Larry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Doby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(three required) Montreal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Canadiens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, Toronto Maple Leafs, Detroit Red Wings, Boston Bruins, NY Rangers, Chicago Blackhawks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Indianapolis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Ty Cobb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Georgia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Cross-checking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Carl Lewis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Bo Jackson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Eagle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Hartford Whalers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Manchester United		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North Carolina sports legend unsuccessfully ran for NC Secretary of State in 1996?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company earned huge financial incentives for opening a manufacturing plant in 2005, only to announce four years later that the plant would be closing?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1985 movie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was filmed mostly in Wadesboro, the seat of Anson County?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Governor Tryon defeated the Regulators in what 1771 battle?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On what date did North Carolina ratify the US Constitution?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On April 12, 1776, what resolution was passed by the Fourth Provincial Congress?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B Students </a:t>
            </a:r>
            <a:r>
              <a:rPr lang="en-US" sz="2600" dirty="0" smtClean="0">
                <a:solidFill>
                  <a:srgbClr val="00B050"/>
                </a:solidFill>
                <a:latin typeface="Arial Black" pitchFamily="34" charset="0"/>
              </a:rPr>
              <a:t>(GREEN)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early 20</a:t>
            </a:r>
            <a:r>
              <a:rPr lang="en-US" sz="2600" baseline="30000" dirty="0" smtClean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century Governor of North Carolina was known both for his support of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public education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and his white supremacy views?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Carolina Hurricanes won the Stanley Cup in what year?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four students who started the Woolworth Sit-Ins in 1960 were from what local university?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North Carolina senator led the senatorial committee that investigated the Watergate scandal?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is North Carolina’s third largest city by population?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North Carolina’s two major Marine Corps bases are located adjacent to what two towns?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 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For algebraic matrices, what name is given to the sum of the elements on a matrix's main diagonal?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lnSpcReduction="1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North Carolina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may return to their team.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14: North Carolina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Richard Petty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Dell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Color Purple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Battle of Alamance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November 21, 1789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Halifax Resolves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Charles B.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Aycock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2006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NC A&amp;T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Sam J. Ervin, Jr.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Greensboro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Havelock, Jacksonville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The Family of Charles IV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and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Executions of the Third of May, 1808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are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Museo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del Prado paintings created by what Spanish artist?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Identify the subject of this renowned Picasso.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3042" name="Picture 2" descr="http://usuarios.multimania.es/capcreus/images/Gertrude_Stei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289" y="2819400"/>
            <a:ext cx="2153423" cy="297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The Dance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, found in St. Petersburg’s Hermitage Museum, was created by what artist?</a:t>
            </a:r>
            <a:endParaRPr lang="en-US" sz="2600" i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2018" name="Picture 2" descr="http://www.themasterpiececards.com/Portals/40667/images/matisse%20the%20dance-resized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644" y="3124200"/>
            <a:ext cx="4126712" cy="2771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Michaelangelo’s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La Pieta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is housed in what European church?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40994" name="Picture 2" descr="http://theinspirationroom.com/daily/print/2007/4/pieta-michelang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2971800"/>
            <a:ext cx="2971800" cy="2978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Mural paintings created on plaster walls or ceilings are known as what?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Dante and Virgil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was created by what 19</a:t>
            </a:r>
            <a:r>
              <a:rPr lang="en-US" sz="2600" baseline="30000" dirty="0" smtClean="0">
                <a:solidFill>
                  <a:schemeClr val="bg1"/>
                </a:solidFill>
                <a:latin typeface="Arial Black" pitchFamily="34" charset="0"/>
              </a:rPr>
              <a:t>th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century artist?</a:t>
            </a:r>
            <a:endParaRPr lang="en-US" sz="2600" i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38946" name="Picture 2" descr="http://www.columbia.edu/itc/french/blix/lithum48/images_spring/delacroix_da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2971800"/>
            <a:ext cx="4038600" cy="30166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Topic Assignments</a:t>
            </a:r>
            <a:endParaRPr lang="en-US" sz="3600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9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2">
            <a:normAutofit lnSpcReduction="10000"/>
          </a:bodyPr>
          <a:lstStyle/>
          <a:p>
            <a:pPr marL="571500">
              <a:buNone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Group A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Civics/Economics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Literature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9) Word Problems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>Group C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3) Life Sciences	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7) Calculus/Trigonometry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11) Grammar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Black" pitchFamily="34" charset="0"/>
              </a:rPr>
              <a:t>Group B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Algebra/Geometry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6) Computers/Technology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10) World History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7030A0"/>
                </a:solidFill>
                <a:latin typeface="Arial Black" pitchFamily="34" charset="0"/>
              </a:rPr>
              <a:t>Group D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US History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8) Physical Science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12) Movies/TV</a:t>
            </a:r>
          </a:p>
          <a:p>
            <a:pPr lvl="1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lv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 </a:t>
            </a:r>
          </a:p>
          <a:p>
            <a:pPr marL="228600" lv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term is used to describe a closed figure made up of nine line segments that intersect only at their endpoints?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Name the artist and the piece.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37922" name="Picture 2" descr="http://www.shafe.co.uk/crystal/images/lshafe/Gauguin_Where_Do_We_Come_From_1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2667000"/>
            <a:ext cx="7086600" cy="25678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painting by Johannes Vermeer was later the inspiration for a novel and a film with the same title?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Identify the artist.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35874" name="Picture 2" descr="http://upload.wikimedia.org/wikipedia/commons/thumb/a/af/Mary_Cassatt-Selfportrait.jpg/225px-Mary_Cassatt-Self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81299"/>
            <a:ext cx="2143125" cy="3086101"/>
          </a:xfrm>
          <a:prstGeom prst="rect">
            <a:avLst/>
          </a:prstGeom>
          <a:noFill/>
        </p:spPr>
      </p:pic>
      <p:pic>
        <p:nvPicPr>
          <p:cNvPr id="335876" name="Picture 4" descr="http://upload.wikimedia.org/wikipedia/commons/thumb/e/eb/Mary_Cassatt_002.jpg/275px-Mary_Cassatt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2313" y="3048000"/>
            <a:ext cx="2619375" cy="2000251"/>
          </a:xfrm>
          <a:prstGeom prst="rect">
            <a:avLst/>
          </a:prstGeom>
          <a:noFill/>
        </p:spPr>
      </p:pic>
      <p:pic>
        <p:nvPicPr>
          <p:cNvPr id="335878" name="Picture 6" descr="http://upload.wikimedia.org/wikipedia/commons/thumb/5/5c/Mary_Cassatt_%281844-1926%29_-_Summertime_%28c1894%29.jpg/170px-Mary_Cassatt_%281844-1926%29_-_Summertime_%28c1894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734446"/>
            <a:ext cx="2057400" cy="25899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sculpture of a sitting man, created by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Auguste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Rodin, is often used to represent philosophy?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architect designed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Fallingwater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and the Price Tower?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33826" name="Picture 2" descr="http://upload.wikimedia.org/wikipedia/commons/thumb/9/94/Wrightfallingwater.jpg/250px-Wrightfalling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1823936" cy="2743200"/>
          </a:xfrm>
          <a:prstGeom prst="rect">
            <a:avLst/>
          </a:prstGeom>
          <a:noFill/>
        </p:spPr>
      </p:pic>
      <p:pic>
        <p:nvPicPr>
          <p:cNvPr id="333828" name="Picture 4" descr="http://upload.wikimedia.org/wikipedia/commons/1/11/Price_Tower_-_Bartlesville.jpg"/>
          <p:cNvPicPr>
            <a:picLocks noChangeAspect="1" noChangeArrowheads="1"/>
          </p:cNvPicPr>
          <p:nvPr/>
        </p:nvPicPr>
        <p:blipFill>
          <a:blip r:embed="rId4" cstate="print"/>
          <a:srcRect r="11111"/>
          <a:stretch>
            <a:fillRect/>
          </a:stretch>
        </p:blipFill>
        <p:spPr bwMode="auto">
          <a:xfrm>
            <a:off x="4876800" y="3048000"/>
            <a:ext cx="18288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artistic technique, characterized by contrast between light and dark, has a named derived from the Italian words for “light” and “dark”?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Solve the equations, given that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and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are not zero.</a:t>
            </a:r>
          </a:p>
          <a:p>
            <a:pPr marL="228600" indent="0">
              <a:buNone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A)</a:t>
            </a:r>
          </a:p>
          <a:p>
            <a:pPr marL="228600" indent="0">
              <a:buNone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lv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B)</a:t>
            </a:r>
          </a:p>
          <a:p>
            <a:pPr marL="228600" lvl="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95400" y="3352801"/>
          <a:ext cx="2571750" cy="1600199"/>
        </p:xfrm>
        <a:graphic>
          <a:graphicData uri="http://schemas.openxmlformats.org/presentationml/2006/ole">
            <p:oleObj spid="_x0000_s1027" name="Equation" r:id="rId4" imgW="761760" imgH="4572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95400" y="4419600"/>
          <a:ext cx="2819400" cy="685800"/>
        </p:xfrm>
        <a:graphic>
          <a:graphicData uri="http://schemas.openxmlformats.org/presentationml/2006/ole">
            <p:oleObj spid="_x0000_s1028" name="Equation" r:id="rId5" imgW="774360" imgH="2030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lnSpcReduction="1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Visual Arts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may return to their team.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15: Visual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00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Francisco Goya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Gertrude Stein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Henry Matisse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St. Peter’s Basilica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Fresco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Delacroix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Paul Gauguin,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Where Do We Come From? What Are We? Where Are We Going?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Girl With A Pearl Earring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Mary Cassatt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Thinker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Frank Lloyd Wright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chiaroscuro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comedian is best known for his HBO routine: “The seven things you can never say on television”?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song “Memories” is from what Broadway musical that opened in 1981?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rock opera, telling the story of young artists and musicians struggling in New York’s Lower East Side, won the Pulitzer and Tony Awards in the 1990s and led to a resurgence in the popularity of musicals with younger audiences?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Variations of this style of dance include the Hesitation, the Viennese, and the Country Western.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female vocalist collaborated with Cole Porter and Duke Ellington on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The Great American Songbook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gospel and country artist’s early hits included “Cry, Cry, Cry” and “I Walk the Line”?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lv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 </a:t>
            </a:r>
          </a:p>
          <a:p>
            <a:pPr marL="228600" lv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In a circle of radius 5 cm, a chord 6 cm long is drawn.  How far from the center is the chord?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bandleader, whose unusual accent enhanced his popularity, led a music show for over thirty years, featuring different styles of music, known collectively as “champagne music”?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Who is the only musician inducted into the Rock and Roll Hall of Fame three times – as a member of The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Yardbirds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, Cream, and as a solo artist?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Which of Andrew Lloyd Webber’s former wives appeared in several musicals containing his compositions?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Who played the role of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Elphaba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in the original Broadway production of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Wicked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musical term comes from the Italian word meaning “tied” or “connected”?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In what instrumental family is a saxophone classified?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lv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 </a:t>
            </a:r>
          </a:p>
          <a:p>
            <a:pPr marL="228600" lv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Write an equation of a line in standard form that has an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-intercept of 3 and is perpendicular to the graph 5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+3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y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= 2.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lnSpcReduction="1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Performing Arts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may return to their team.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16: Performing Arts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George Carlin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Cats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Rent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Waltz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Ella Fitzgerald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Johnny Cash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Lawrence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Welk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Eric Clapton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Sarah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Brightman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Idina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Menzel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Legato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Woodwind		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California mountain is the highest peak in the continental United States?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" name="Picture 11" descr="http://upload.wikimedia.org/wikipedia/commons/thumb/f/f9/Mount_Whitney_2003-03-25.jpg/280px-Mount_Whitney_2003-03-25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3144" y="3148013"/>
            <a:ext cx="39577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two South American countries are landlocked?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Which two European countries share the Gulf of Riga, a bay on the Baltic Sea?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" name="Picture 10" descr="Gulf of Riga -">
            <a:hlinkClick r:id="rId3" tooltip="&quot;Gulf of Riga -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3124200"/>
            <a:ext cx="19050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Naff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River partially divides what two Asian countries?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Name the only 2 states that border 8 states.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Hint: These 2 states border each other.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9" descr="Map of USA with state names.s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593306"/>
            <a:ext cx="3429000" cy="212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Whitehorse is the capital of which Canadian territory?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cid_16384" descr="index_htm_txt_canada-m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544" y="3048000"/>
            <a:ext cx="3490913" cy="281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lv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 </a:t>
            </a:r>
          </a:p>
          <a:p>
            <a:pPr marL="228600" lv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Solve this system for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, and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marL="228600" indent="0">
              <a:buNone/>
            </a:pPr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971800" y="2819400"/>
          <a:ext cx="3200400" cy="2133600"/>
        </p:xfrm>
        <a:graphic>
          <a:graphicData uri="http://schemas.openxmlformats.org/presentationml/2006/ole">
            <p:oleObj spid="_x0000_s2050" name="Equation" r:id="rId4" imgW="952200" imgH="6346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Name the 3 rivers that form portions of Texas’s borders.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9" descr="Map of the United States with Texas highlighted">
            <a:hlinkClick r:id="rId3" tooltip="&quot;Map of the United States with Texas highlighted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4484" y="3124200"/>
            <a:ext cx="35150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mountain range extends across the borders of France and Spain?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French island is separated from the mainland by the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Ligurian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Sea?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9" descr="Corse region relief location map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125066"/>
            <a:ext cx="1428750" cy="281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Mt. Elbrus, the highest point in Europe, is found in what mountain range?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9" descr="http://upload.wikimedia.org/wikipedia/commons/thumb/c/c7/Mount_Elbrus_May_2008.jpg/280px-Mount_Elbrus_May_200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2863" y="3200400"/>
            <a:ext cx="3398274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Abidjan is the main port, economic center, former capital, and current largest city of what African Nation?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9" descr="http://upload.wikimedia.org/wikipedia/commons/thumb/5/56/Abidjan-Plateau1.JPG/300px-Abidjan-Plateau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3225" y="3500437"/>
            <a:ext cx="325755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is Egypt’s second largest city and primary port?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Picture 9" descr="http://upload.wikimedia.org/wikipedia/commons/thumb/7/79/San_Stefano_Grand_Plaza.JPG/250px-San_Stefano_Grand_Plaz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3042" y="3124200"/>
            <a:ext cx="4497917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lv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 </a:t>
            </a:r>
          </a:p>
          <a:p>
            <a:pPr marL="228600" lv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From a theorem in geometry concerning a circle and a triangle, what is the formula for the length of the radius of a circle circumscribed about a triangle and what triangle is it pertaining to?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lnSpcReduction="1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Geography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may return to their team.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17: Geography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Mt. Whitney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Bolivia, Paraguay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Latvia, Estonia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Burma (Myanmar), Bangladesh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Tennessee, Missouri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Yukon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Rio Grande, Sabine, Red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Pyrenees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Corsica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	Caucasus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Cote d’Ivoire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Alexandria	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Supreme Court Justice recently retired, leading to the confirmation of Elena Hagan?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commander of which North Carolina law enforcement agency recently resigned his post in response to an ethics scandal?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international governing body announced its plans to investigate a recent incident involving Israeli Defense Force troops and Turkish activists on a flotilla entering Gaza?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On July 28, 2010, Catalonia’s regional parliament banned which traditional Spanish activity?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Which country’s president offered asylum to an Iranian woman who was convicted of adultery and sentenced to death by stoning?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garment was controversially banned in France?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four of the twelve basic functions have the property that 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f(x) + f (-x)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= 0 for all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in their domains?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Classified documents released by the watchdog website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Wikileaks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indicated that the United States was aware of what country’s assistance of Al-Qaeda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in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Afghanistan?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Which nation was the first to ban the web capabilities of Blackberry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smartphones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Which nation recently declared a state of emergency in response to raging wildfires that devastated hundreds of towns?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Which nation became the first NATO member to withdraw from Afghanistan?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Scientists John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Scannella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and Jack Horner concluded that the triceratops is the juvenile version of which dinosaur species?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Which news outlet is the most recent addition to the front row of the White House Briefing Room?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is the area of an equilateral triangle with side length 2?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lnSpcReduction="1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Current Events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may return to their team.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18: Current Events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John Paul Stevens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NC State Highway Patrol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United Nations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Bullfighting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Brazil</a:t>
            </a: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Burqa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Pakistan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United Arab Emirates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Russia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Netherlands</a:t>
            </a: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Torosaurus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Fox News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Factor.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33600" y="2743200"/>
          <a:ext cx="4724400" cy="921834"/>
        </p:xfrm>
        <a:graphic>
          <a:graphicData uri="http://schemas.openxmlformats.org/presentationml/2006/ole">
            <p:oleObj spid="_x0000_s4098" name="Equation" r:id="rId4" imgW="1041120" imgH="203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Find all real solutions.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2895600"/>
          <a:ext cx="3721100" cy="1143000"/>
        </p:xfrm>
        <a:graphic>
          <a:graphicData uri="http://schemas.openxmlformats.org/presentationml/2006/ole">
            <p:oleObj spid="_x0000_s5122" name="Equation" r:id="rId4" imgW="736560" imgH="215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Topic Assignments</a:t>
            </a:r>
            <a:endParaRPr lang="en-US" sz="3600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6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2">
            <a:normAutofit lnSpcReduction="10000"/>
          </a:bodyPr>
          <a:lstStyle/>
          <a:p>
            <a:pPr marL="571500">
              <a:buNone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Group A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Civics/Economics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Literature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9) Word Problems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>Group C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3) Life Sciences	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7) Calculus/Trigonometry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11) Grammar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Black" pitchFamily="34" charset="0"/>
              </a:rPr>
              <a:t>Group B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Algebra/Geometry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6) Computers/Technology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10) World History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7030A0"/>
                </a:solidFill>
                <a:latin typeface="Arial Black" pitchFamily="34" charset="0"/>
              </a:rPr>
              <a:t>Group D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US History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8) Physical Science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12) Movies/TV</a:t>
            </a:r>
          </a:p>
          <a:p>
            <a:pPr lvl="1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Find the area of the region bounded by the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-axis ,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y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-axis, and the line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y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= -2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+ 6.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7s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3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6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Algebra/Geometry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B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C Students </a:t>
            </a:r>
            <a:r>
              <a:rPr lang="en-US" sz="2600" dirty="0" smtClean="0">
                <a:solidFill>
                  <a:srgbClr val="0070C0"/>
                </a:solidFill>
                <a:latin typeface="Arial Black" pitchFamily="34" charset="0"/>
              </a:rPr>
              <a:t>(BLUE)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2: Algebra/Geometry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2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trace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Nonagon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A)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= 0, -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b / a</a:t>
            </a:r>
          </a:p>
          <a:p>
            <a:pPr marL="742950" indent="-514350">
              <a:buNone/>
            </a:pP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	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B) </a:t>
            </a:r>
            <a:r>
              <a:rPr lang="en-US" sz="26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= 0, 1</a:t>
            </a:r>
          </a:p>
          <a:p>
            <a:pPr marL="742950" indent="-51435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4) 4 cm</a:t>
            </a:r>
          </a:p>
          <a:p>
            <a:pPr marL="742950" indent="-51435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5)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x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– 5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y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 = 9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6)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k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=2,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m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=3, </a:t>
            </a:r>
            <a:r>
              <a:rPr lang="en-US" sz="2800" i="1" dirty="0" smtClean="0">
                <a:solidFill>
                  <a:schemeClr val="bg1"/>
                </a:solidFill>
                <a:latin typeface="Arial Black" pitchFamily="34" charset="0"/>
              </a:rPr>
              <a:t>n </a:t>
            </a: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=-1</a:t>
            </a:r>
          </a:p>
          <a:p>
            <a:pPr marL="7429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7)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radius = 2/3 (altitude of the triangle) the formula is used with a circle and an equilateral triangle         </a:t>
            </a:r>
          </a:p>
          <a:p>
            <a:pPr marL="7429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8) </a:t>
            </a:r>
          </a:p>
          <a:p>
            <a:pPr marL="7429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9) </a:t>
            </a:r>
          </a:p>
          <a:p>
            <a:pPr marL="7429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10) </a:t>
            </a:r>
          </a:p>
          <a:p>
            <a:pPr marL="7429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11) 2</a:t>
            </a:r>
          </a:p>
          <a:p>
            <a:pPr marL="742950" indent="-51435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12) 9</a:t>
            </a:r>
            <a:endParaRPr lang="en-US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257800" y="2514600"/>
          <a:ext cx="1447800" cy="533400"/>
        </p:xfrm>
        <a:graphic>
          <a:graphicData uri="http://schemas.openxmlformats.org/presentationml/2006/ole">
            <p:oleObj spid="_x0000_s3075" name="Equation" r:id="rId4" imgW="825480" imgH="39348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181600" y="3048000"/>
          <a:ext cx="457200" cy="457200"/>
        </p:xfrm>
        <a:graphic>
          <a:graphicData uri="http://schemas.openxmlformats.org/presentationml/2006/ole">
            <p:oleObj spid="_x0000_s3076" name="Equation" r:id="rId5" imgW="228600" imgH="2286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86400" y="3581400"/>
          <a:ext cx="1460500" cy="381000"/>
        </p:xfrm>
        <a:graphic>
          <a:graphicData uri="http://schemas.openxmlformats.org/presentationml/2006/ole">
            <p:oleObj spid="_x0000_s3077" name="Equation" r:id="rId6" imgW="87624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C Students </a:t>
            </a:r>
            <a:r>
              <a:rPr lang="en-US" sz="2600" dirty="0" smtClean="0">
                <a:solidFill>
                  <a:srgbClr val="0070C0"/>
                </a:solidFill>
                <a:latin typeface="Arial Black" pitchFamily="34" charset="0"/>
              </a:rPr>
              <a:t>(BLUE)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Topic Assignments</a:t>
            </a:r>
            <a:endParaRPr lang="en-US" sz="3600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3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2">
            <a:normAutofit lnSpcReduction="10000"/>
          </a:bodyPr>
          <a:lstStyle/>
          <a:p>
            <a:pPr marL="571500">
              <a:buNone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Group A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Civics/Economics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Literature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9) Word Problems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>Group C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3) Life Sciences	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7) Calculus/Trigonometry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11) Grammar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Black" pitchFamily="34" charset="0"/>
              </a:rPr>
              <a:t>Group B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Algebra/Geometry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6) Computers/Technology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10) World History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7030A0"/>
                </a:solidFill>
                <a:latin typeface="Arial Black" pitchFamily="34" charset="0"/>
              </a:rPr>
              <a:t>Group D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US History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8) Physical Science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12) Movies/TV</a:t>
            </a:r>
          </a:p>
          <a:p>
            <a:pPr lvl="1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A boxer crab uses what other animal to gather its food?</a:t>
            </a:r>
            <a:endParaRPr lang="en-US" sz="2600" b="1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majority of water a plant loses escapes the plant through what features?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In what type of dominance, observed in red blood cells, are both alleles expressed?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are the two unique types of cells found in the nervous system?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group of viruses contains RNA instead of DNA and uses reverse transcription to transcribe its RNA? </a:t>
            </a:r>
          </a:p>
          <a:p>
            <a:pPr marL="228600" indent="0">
              <a:buNone/>
            </a:pPr>
            <a:endParaRPr lang="en-US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 well-known example is the polio virus.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organelle packages the products of the rough endoplasmic reticulum and secretes them to the other part of the cell?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Because of its tissue composition, the thymus is considered an organ of what system?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 plant which attaches to another plant for support, though not for parasitic purposes, is known as what?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is the form of female asexual reproduction where an embryo develops without fertilization from a male?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What two terms refer to the heart’s contraction and relaxation periods during the cardiac cycle?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Topic Assignments</a:t>
            </a:r>
            <a:endParaRPr lang="en-US" sz="3600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2">
            <a:normAutofit lnSpcReduction="10000"/>
          </a:bodyPr>
          <a:lstStyle/>
          <a:p>
            <a:pPr marL="571500">
              <a:buNone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Group A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Civics/Economics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Literature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9) Word Problems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>Group C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3) Life Sciences	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7) Calculus/Trigonometry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11) Grammar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Black" pitchFamily="34" charset="0"/>
              </a:rPr>
              <a:t>Group B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Algebra/Geometry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6) Computers/Technology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10) World History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7030A0"/>
                </a:solidFill>
                <a:latin typeface="Arial Black" pitchFamily="34" charset="0"/>
              </a:rPr>
              <a:t>Group D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US History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8) Physical Science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12) Movies/TV</a:t>
            </a:r>
          </a:p>
          <a:p>
            <a:pPr lvl="1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The naming system we currently use today, binomial nomenclature, was developed by what man?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During which light dependent cycle does carbon fixation occur?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</a:t>
            </a:r>
            <a:r>
              <a:rPr lang="en-US" sz="2600" smtClean="0">
                <a:solidFill>
                  <a:schemeClr val="bg1"/>
                </a:solidFill>
                <a:latin typeface="Arial Black" pitchFamily="34" charset="0"/>
              </a:rPr>
              <a:t>for Life Science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C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D Students </a:t>
            </a:r>
            <a:r>
              <a:rPr lang="en-US" sz="2600" dirty="0" smtClean="0">
                <a:solidFill>
                  <a:srgbClr val="7030A0"/>
                </a:solidFill>
                <a:latin typeface="Arial Black" pitchFamily="34" charset="0"/>
              </a:rPr>
              <a:t>(PURPLE)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3: Life Science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Sea anemone</a:t>
            </a: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Stomates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Codominance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Neurons,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glial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cells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Retrovirus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Golgi apparatus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Lymphatic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Epiphyte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Parthenogenesis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Systole, diastole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Carl Linnaeus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Calvin Cycle			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D Students </a:t>
            </a:r>
            <a:r>
              <a:rPr lang="en-US" sz="2600" dirty="0" smtClean="0">
                <a:solidFill>
                  <a:srgbClr val="7030A0"/>
                </a:solidFill>
                <a:latin typeface="Arial Black" pitchFamily="34" charset="0"/>
              </a:rPr>
              <a:t>(PURPLE)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Topic Assignments</a:t>
            </a:r>
            <a:endParaRPr lang="en-US" sz="3600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2">
            <a:normAutofit lnSpcReduction="10000"/>
          </a:bodyPr>
          <a:lstStyle/>
          <a:p>
            <a:pPr marL="571500">
              <a:buNone/>
            </a:pP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Group A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Civics/Economics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Literature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9) Word Problems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>Group C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3) Life Sciences	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7) Calculus/Trigonometry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11) Grammar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00B050"/>
                </a:solidFill>
                <a:latin typeface="Arial Black" pitchFamily="34" charset="0"/>
              </a:rPr>
              <a:t>Group B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2) Algebra/Geometry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6) Computers/Technology</a:t>
            </a:r>
          </a:p>
          <a:p>
            <a:pPr marL="571500">
              <a:buNone/>
            </a:pPr>
            <a:r>
              <a:rPr lang="en-U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10) World History</a:t>
            </a:r>
          </a:p>
          <a:p>
            <a:pPr marL="571500">
              <a:buNone/>
            </a:pPr>
            <a:endParaRPr lang="en-US" sz="1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571500">
              <a:buNone/>
            </a:pPr>
            <a:r>
              <a:rPr lang="en-US" sz="2200" dirty="0" smtClean="0">
                <a:solidFill>
                  <a:srgbClr val="7030A0"/>
                </a:solidFill>
                <a:latin typeface="Arial Black" pitchFamily="34" charset="0"/>
              </a:rPr>
              <a:t>Group D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US History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8) Physical Science</a:t>
            </a:r>
          </a:p>
          <a:p>
            <a:pPr marL="571500" indent="-223838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12) Movies/TV</a:t>
            </a:r>
          </a:p>
          <a:p>
            <a:pPr lvl="1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Watergate scandal began with five men being arrested for breaking into what headquarters?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 pelt of what animal was a driving economic force during the westward expansion of the early nineteenth century?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During the early days of the Kennedy Presidency, Cuban exiles invaded Cuba, attempting to overthrow the Communist Cuban government.  These exiles were primarily trained by what American agency?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In what case did the Supreme Court rule that state laws requiring prayers and Bible studies in public schools violated the First Amendment’s provision for separation of church and state?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Which president was elected by a single electoral vote in the disputed election of 1876, after losing the popular vote?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 </a:t>
            </a:r>
          </a:p>
          <a:p>
            <a:pPr marL="22860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At the time of the Japanese surrender of World War II, what American Naval Leader commanded 6,256 ships and 4,847 combat aircraft, the largest fighting fleet in history? </a:t>
            </a: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religious group was formed in the 1830s as a result of the Second Great Awakening?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Who was the only sitting President to face enemy fire in a war?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orator delivered the "Cross of Gold" speech which declared cities were dependent on the farms, not vice versa?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During the Algeciras Conference, what US President persuaded Germany to accept a settlement which affirmed Moroccan independence?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A Students </a:t>
            </a:r>
            <a:r>
              <a:rPr lang="en-US" sz="2600" dirty="0" smtClean="0">
                <a:solidFill>
                  <a:srgbClr val="FF0000"/>
                </a:solidFill>
                <a:latin typeface="Arial Black" pitchFamily="34" charset="0"/>
              </a:rPr>
              <a:t>(RED)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with line-up in hand.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Round 1 will begin once all line-ups are collected.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#11: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Following the signing of the Treaty of Ghent ending the War of 1812, Andrew Jackson won what battle, making him an American hero?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#12: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In the early 20th century, which leader was Secretary of War, President, and a Supreme Court justice?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2 Minutes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 Minute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Students have 3 minutes to complete their answer sheets.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0" y="54102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10 Seconds Remaining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TIME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Pencils Down.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 sheets will now be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925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 for United States History questions follow on next slide.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Advance once all answer sheets have been collected.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D Students may return to their team.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A Students </a:t>
            </a:r>
            <a:r>
              <a:rPr lang="en-US" sz="2600" dirty="0" smtClean="0">
                <a:solidFill>
                  <a:srgbClr val="FF0000"/>
                </a:solidFill>
                <a:latin typeface="Arial Black" pitchFamily="34" charset="0"/>
              </a:rPr>
              <a:t>(RED)</a:t>
            </a:r>
            <a:r>
              <a:rPr lang="en-US" sz="2600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may be seated.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marL="228600" indent="0">
              <a:buNone/>
            </a:pPr>
            <a:endParaRPr lang="en-US" sz="2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4: United States History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 fontScale="77500" lnSpcReduction="20000"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Answers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Democratic Party headquarters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Beaver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CIA</a:t>
            </a:r>
            <a:endParaRPr lang="en-US" sz="2600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Engel v. Vitale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Rutherford B. Hayes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Chester William Nimitz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Church of Latter Day Saints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James Madison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Williams Jennings Bryan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Theodore Roosevelt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Battle of New Orleans</a:t>
            </a:r>
          </a:p>
          <a:p>
            <a:pPr marL="742950" indent="-514350">
              <a:buAutoNum type="arabicParenR"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William Howard Taft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Group A Students </a:t>
            </a:r>
            <a:r>
              <a:rPr lang="en-US" sz="2600" dirty="0" smtClean="0">
                <a:solidFill>
                  <a:srgbClr val="FF0000"/>
                </a:solidFill>
                <a:latin typeface="Arial Black" pitchFamily="34" charset="0"/>
              </a:rPr>
              <a:t>(RED) 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are seated and ready to begin.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1: Civics and Economics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</a:t>
            </a:r>
          </a:p>
          <a:p>
            <a:pPr marL="22860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 Black" pitchFamily="34" charset="0"/>
              </a:rPr>
              <a:t>Which House of Representatives committee decides on rules for debating bills?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#1:  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In what story did one of the main characters have an imprint on their chest and who was this character?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#2: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novel was </a:t>
            </a:r>
            <a:r>
              <a:rPr lang="en-US" sz="2600" dirty="0" err="1" smtClean="0">
                <a:solidFill>
                  <a:schemeClr val="bg1"/>
                </a:solidFill>
                <a:latin typeface="Arial Black" pitchFamily="34" charset="0"/>
              </a:rPr>
              <a:t>Dicken’s</a:t>
            </a: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 first story of outright social protest about contemporary British culture?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#3: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In what drama is the main character called upon to avenge his father's murder and compelled to face problems of duty, morality, and ethic?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#4: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Identify the name and moral of the Canterbury Tale in which a group of three rioters swearing to be true brothers decided to look for and slay Death?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#5: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American writer first coined the term "Lost Generation" to describe American literary notables who lived in Paris in the 1920's and 1930's?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#6:  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Joe Christmas is a main character in what story and who was his mother?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#7:  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political essay supported the ratification of the Constitution?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#8: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Who is Sherlock Holmes's greatest opponent?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#9: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What are the names of Dumas's three Musketeers?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tx1"/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91440" rtlCol="0"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Round 5: Literature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 numCol="1">
            <a:normAutofit/>
          </a:bodyPr>
          <a:lstStyle/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Question #10: </a:t>
            </a:r>
          </a:p>
          <a:p>
            <a:pPr marL="22860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According to the Hebrew Bible, who makes an idol of a golden calf while Moses is at Mount Sinai?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0" y="6277190"/>
            <a:ext cx="9144000" cy="580813"/>
            <a:chOff x="0" y="6304845"/>
            <a:chExt cx="9144000" cy="553155"/>
          </a:xfrm>
        </p:grpSpPr>
        <p:sp>
          <p:nvSpPr>
            <p:cNvPr id="6" name="Rectangle 5"/>
            <p:cNvSpPr/>
            <p:nvPr/>
          </p:nvSpPr>
          <p:spPr>
            <a:xfrm>
              <a:off x="0" y="6309360"/>
              <a:ext cx="9144000" cy="54864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tx1"/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Twelve: Sample Competition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Copyright © 2010. All Rights Reserved.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North Carolina Association for Scholastic Activities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77200" y="6304845"/>
              <a:ext cx="1066797" cy="553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TextBox 7"/>
          <p:cNvSpPr txBox="1"/>
          <p:nvPr/>
        </p:nvSpPr>
        <p:spPr>
          <a:xfrm>
            <a:off x="7696200" y="54102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Arial Black" pitchFamily="34" charset="0"/>
              </a:rPr>
              <a:t>3s</a:t>
            </a:r>
            <a:endParaRPr lang="en-US" sz="2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ASA_Twelve_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NCASA_Twelve_Template[1]</Template>
  <TotalTime>1723</TotalTime>
  <Words>16239</Words>
  <Application>Microsoft Office PowerPoint</Application>
  <PresentationFormat>On-screen Show (4:3)</PresentationFormat>
  <Paragraphs>2940</Paragraphs>
  <Slides>372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372</vt:i4>
      </vt:variant>
    </vt:vector>
  </HeadingPairs>
  <TitlesOfParts>
    <vt:vector size="374" baseType="lpstr">
      <vt:lpstr>NCASA_Twelve_Template[1]</vt:lpstr>
      <vt:lpstr>Equation</vt:lpstr>
      <vt:lpstr>Twelve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  <vt:lpstr>Slide 197</vt:lpstr>
      <vt:lpstr>Slide 198</vt:lpstr>
      <vt:lpstr>Slide 199</vt:lpstr>
      <vt:lpstr>Slide 200</vt:lpstr>
      <vt:lpstr>Slide 201</vt:lpstr>
      <vt:lpstr>Slide 202</vt:lpstr>
      <vt:lpstr>Slide 203</vt:lpstr>
      <vt:lpstr>Slide 204</vt:lpstr>
      <vt:lpstr>Slide 205</vt:lpstr>
      <vt:lpstr>Slide 206</vt:lpstr>
      <vt:lpstr>Slide 207</vt:lpstr>
      <vt:lpstr>Slide 208</vt:lpstr>
      <vt:lpstr>Slide 209</vt:lpstr>
      <vt:lpstr>Slide 210</vt:lpstr>
      <vt:lpstr>Slide 211</vt:lpstr>
      <vt:lpstr>Slide 212</vt:lpstr>
      <vt:lpstr>Slide 213</vt:lpstr>
      <vt:lpstr>Slide 214</vt:lpstr>
      <vt:lpstr>Slide 215</vt:lpstr>
      <vt:lpstr>Slide 216</vt:lpstr>
      <vt:lpstr>Slide 217</vt:lpstr>
      <vt:lpstr>Slide 218</vt:lpstr>
      <vt:lpstr>Slide 219</vt:lpstr>
      <vt:lpstr>Slide 220</vt:lpstr>
      <vt:lpstr>Slide 221</vt:lpstr>
      <vt:lpstr>Slide 222</vt:lpstr>
      <vt:lpstr>Slide 223</vt:lpstr>
      <vt:lpstr>Slide 224</vt:lpstr>
      <vt:lpstr>Slide 225</vt:lpstr>
      <vt:lpstr>Slide 226</vt:lpstr>
      <vt:lpstr>Slide 227</vt:lpstr>
      <vt:lpstr>Slide 228</vt:lpstr>
      <vt:lpstr>Slide 229</vt:lpstr>
      <vt:lpstr>Slide 230</vt:lpstr>
      <vt:lpstr>Slide 231</vt:lpstr>
      <vt:lpstr>Slide 232</vt:lpstr>
      <vt:lpstr>Slide 233</vt:lpstr>
      <vt:lpstr>Slide 234</vt:lpstr>
      <vt:lpstr>Slide 235</vt:lpstr>
      <vt:lpstr>Slide 236</vt:lpstr>
      <vt:lpstr>Slide 237</vt:lpstr>
      <vt:lpstr>Slide 238</vt:lpstr>
      <vt:lpstr>Slide 239</vt:lpstr>
      <vt:lpstr>Slide 240</vt:lpstr>
      <vt:lpstr>Slide 241</vt:lpstr>
      <vt:lpstr>Slide 242</vt:lpstr>
      <vt:lpstr>Slide 243</vt:lpstr>
      <vt:lpstr>Slide 244</vt:lpstr>
      <vt:lpstr>Slide 245</vt:lpstr>
      <vt:lpstr>Slide 246</vt:lpstr>
      <vt:lpstr>Slide 247</vt:lpstr>
      <vt:lpstr>Slide 248</vt:lpstr>
      <vt:lpstr>Slide 249</vt:lpstr>
      <vt:lpstr>Slide 250</vt:lpstr>
      <vt:lpstr>Slide 251</vt:lpstr>
      <vt:lpstr>Slide 252</vt:lpstr>
      <vt:lpstr>Slide 253</vt:lpstr>
      <vt:lpstr>Slide 254</vt:lpstr>
      <vt:lpstr>Slide 255</vt:lpstr>
      <vt:lpstr>Slide 256</vt:lpstr>
      <vt:lpstr>Slide 257</vt:lpstr>
      <vt:lpstr>Slide 258</vt:lpstr>
      <vt:lpstr>Slide 259</vt:lpstr>
      <vt:lpstr>Slide 260</vt:lpstr>
      <vt:lpstr>Slide 261</vt:lpstr>
      <vt:lpstr>Slide 262</vt:lpstr>
      <vt:lpstr>Slide 263</vt:lpstr>
      <vt:lpstr>Slide 264</vt:lpstr>
      <vt:lpstr>Slide 265</vt:lpstr>
      <vt:lpstr>Slide 266</vt:lpstr>
      <vt:lpstr>Slide 267</vt:lpstr>
      <vt:lpstr>Slide 268</vt:lpstr>
      <vt:lpstr>Slide 269</vt:lpstr>
      <vt:lpstr>Slide 270</vt:lpstr>
      <vt:lpstr>Slide 271</vt:lpstr>
      <vt:lpstr>Slide 272</vt:lpstr>
      <vt:lpstr>Slide 273</vt:lpstr>
      <vt:lpstr>Slide 274</vt:lpstr>
      <vt:lpstr>Slide 275</vt:lpstr>
      <vt:lpstr>Slide 276</vt:lpstr>
      <vt:lpstr>Slide 277</vt:lpstr>
      <vt:lpstr>Slide 278</vt:lpstr>
      <vt:lpstr>Slide 279</vt:lpstr>
      <vt:lpstr>Slide 280</vt:lpstr>
      <vt:lpstr>Slide 281</vt:lpstr>
      <vt:lpstr>Slide 282</vt:lpstr>
      <vt:lpstr>Slide 283</vt:lpstr>
      <vt:lpstr>Slide 284</vt:lpstr>
      <vt:lpstr>Slide 285</vt:lpstr>
      <vt:lpstr>Slide 286</vt:lpstr>
      <vt:lpstr>Slide 287</vt:lpstr>
      <vt:lpstr>Slide 288</vt:lpstr>
      <vt:lpstr>Slide 289</vt:lpstr>
      <vt:lpstr>Slide 290</vt:lpstr>
      <vt:lpstr>Slide 291</vt:lpstr>
      <vt:lpstr>Slide 292</vt:lpstr>
      <vt:lpstr>Slide 293</vt:lpstr>
      <vt:lpstr>Slide 294</vt:lpstr>
      <vt:lpstr>Slide 295</vt:lpstr>
      <vt:lpstr>Slide 296</vt:lpstr>
      <vt:lpstr>Slide 297</vt:lpstr>
      <vt:lpstr>Slide 298</vt:lpstr>
      <vt:lpstr>Slide 299</vt:lpstr>
      <vt:lpstr>Slide 300</vt:lpstr>
      <vt:lpstr>Slide 301</vt:lpstr>
      <vt:lpstr>Slide 302</vt:lpstr>
      <vt:lpstr>Slide 303</vt:lpstr>
      <vt:lpstr>Slide 304</vt:lpstr>
      <vt:lpstr>Slide 305</vt:lpstr>
      <vt:lpstr>Slide 306</vt:lpstr>
      <vt:lpstr>Slide 307</vt:lpstr>
      <vt:lpstr>Slide 308</vt:lpstr>
      <vt:lpstr>Slide 309</vt:lpstr>
      <vt:lpstr>Slide 310</vt:lpstr>
      <vt:lpstr>Slide 311</vt:lpstr>
      <vt:lpstr>Slide 312</vt:lpstr>
      <vt:lpstr>Slide 313</vt:lpstr>
      <vt:lpstr>Slide 314</vt:lpstr>
      <vt:lpstr>Slide 315</vt:lpstr>
      <vt:lpstr>Slide 316</vt:lpstr>
      <vt:lpstr>Slide 317</vt:lpstr>
      <vt:lpstr>Slide 318</vt:lpstr>
      <vt:lpstr>Slide 319</vt:lpstr>
      <vt:lpstr>Slide 320</vt:lpstr>
      <vt:lpstr>Slide 321</vt:lpstr>
      <vt:lpstr>Slide 322</vt:lpstr>
      <vt:lpstr>Slide 323</vt:lpstr>
      <vt:lpstr>Slide 324</vt:lpstr>
      <vt:lpstr>Slide 325</vt:lpstr>
      <vt:lpstr>Slide 326</vt:lpstr>
      <vt:lpstr>Slide 327</vt:lpstr>
      <vt:lpstr>Slide 328</vt:lpstr>
      <vt:lpstr>Slide 329</vt:lpstr>
      <vt:lpstr>Slide 330</vt:lpstr>
      <vt:lpstr>Slide 331</vt:lpstr>
      <vt:lpstr>Slide 332</vt:lpstr>
      <vt:lpstr>Slide 333</vt:lpstr>
      <vt:lpstr>Slide 334</vt:lpstr>
      <vt:lpstr>Slide 335</vt:lpstr>
      <vt:lpstr>Slide 336</vt:lpstr>
      <vt:lpstr>Slide 337</vt:lpstr>
      <vt:lpstr>Slide 338</vt:lpstr>
      <vt:lpstr>Slide 339</vt:lpstr>
      <vt:lpstr>Slide 340</vt:lpstr>
      <vt:lpstr>Slide 341</vt:lpstr>
      <vt:lpstr>Slide 342</vt:lpstr>
      <vt:lpstr>Slide 343</vt:lpstr>
      <vt:lpstr>Slide 344</vt:lpstr>
      <vt:lpstr>Slide 345</vt:lpstr>
      <vt:lpstr>Slide 346</vt:lpstr>
      <vt:lpstr>Slide 347</vt:lpstr>
      <vt:lpstr>Slide 348</vt:lpstr>
      <vt:lpstr>Slide 349</vt:lpstr>
      <vt:lpstr>Slide 350</vt:lpstr>
      <vt:lpstr>Slide 351</vt:lpstr>
      <vt:lpstr>Slide 352</vt:lpstr>
      <vt:lpstr>Slide 353</vt:lpstr>
      <vt:lpstr>Slide 354</vt:lpstr>
      <vt:lpstr>Slide 355</vt:lpstr>
      <vt:lpstr>Slide 356</vt:lpstr>
      <vt:lpstr>Slide 357</vt:lpstr>
      <vt:lpstr>Slide 358</vt:lpstr>
      <vt:lpstr>Slide 359</vt:lpstr>
      <vt:lpstr>Slide 360</vt:lpstr>
      <vt:lpstr>Slide 361</vt:lpstr>
      <vt:lpstr>Slide 362</vt:lpstr>
      <vt:lpstr>Slide 363</vt:lpstr>
      <vt:lpstr>Slide 364</vt:lpstr>
      <vt:lpstr>Slide 365</vt:lpstr>
      <vt:lpstr>Slide 366</vt:lpstr>
      <vt:lpstr>Slide 367</vt:lpstr>
      <vt:lpstr>Slide 368</vt:lpstr>
      <vt:lpstr>Slide 369</vt:lpstr>
      <vt:lpstr>Slide 370</vt:lpstr>
      <vt:lpstr>Slide 371</vt:lpstr>
      <vt:lpstr>Slide 372</vt:lpstr>
    </vt:vector>
  </TitlesOfParts>
  <Company>North Carolina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Twelve</dc:title>
  <dc:creator>Leon Pfeiffer</dc:creator>
  <cp:lastModifiedBy>Leon Pfeiffer</cp:lastModifiedBy>
  <cp:revision>133</cp:revision>
  <dcterms:created xsi:type="dcterms:W3CDTF">2010-06-22T13:45:30Z</dcterms:created>
  <dcterms:modified xsi:type="dcterms:W3CDTF">2010-09-20T17:43:55Z</dcterms:modified>
</cp:coreProperties>
</file>